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59" r:id="rId3"/>
    <p:sldId id="271" r:id="rId4"/>
    <p:sldId id="276" r:id="rId5"/>
    <p:sldId id="269" r:id="rId6"/>
    <p:sldId id="270" r:id="rId7"/>
    <p:sldId id="279" r:id="rId8"/>
    <p:sldId id="272" r:id="rId9"/>
    <p:sldId id="260" r:id="rId10"/>
    <p:sldId id="277" r:id="rId11"/>
    <p:sldId id="261" r:id="rId12"/>
    <p:sldId id="262" r:id="rId13"/>
    <p:sldId id="263" r:id="rId14"/>
    <p:sldId id="264" r:id="rId15"/>
    <p:sldId id="265" r:id="rId16"/>
    <p:sldId id="281" r:id="rId17"/>
    <p:sldId id="282" r:id="rId18"/>
    <p:sldId id="283" r:id="rId19"/>
    <p:sldId id="285" r:id="rId20"/>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9" autoAdjust="0"/>
    <p:restoredTop sz="94660"/>
  </p:normalViewPr>
  <p:slideViewPr>
    <p:cSldViewPr snapToGrid="0" snapToObjects="1">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64BFFD-F5F8-974E-BAE7-0594A507317A}" type="datetimeFigureOut">
              <a:rPr lang="es-ES" smtClean="0"/>
              <a:pPr/>
              <a:t>23/10/2015</a:t>
            </a:fld>
            <a:endParaRPr lang="es-ES"/>
          </a:p>
        </p:txBody>
      </p:sp>
      <p:sp>
        <p:nvSpPr>
          <p:cNvPr id="4" name="Marcador de imagen d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DFB2A8-821A-924B-A429-26428C157F3D}" type="slidenum">
              <a:rPr lang="es-ES" smtClean="0"/>
              <a:pPr/>
              <a:t>‹Nº›</a:t>
            </a:fld>
            <a:endParaRPr lang="es-ES"/>
          </a:p>
        </p:txBody>
      </p:sp>
    </p:spTree>
    <p:extLst>
      <p:ext uri="{BB962C8B-B14F-4D97-AF65-F5344CB8AC3E}">
        <p14:creationId xmlns="" xmlns:p14="http://schemas.microsoft.com/office/powerpoint/2010/main" val="113975664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6B98A5DF-6C9A-EB42-A3F3-0E64B11B1F97}" type="datetimeFigureOut">
              <a:rPr lang="es-ES" smtClean="0"/>
              <a:pPr/>
              <a:t>23/10/2015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5619EF7-C9C1-114B-8549-FC7C30DF50FA}" type="slidenum">
              <a:rPr lang="es-ES" smtClean="0"/>
              <a:pPr/>
              <a:t>‹Nº›</a:t>
            </a:fld>
            <a:endParaRPr lang="es-ES"/>
          </a:p>
        </p:txBody>
      </p:sp>
    </p:spTree>
    <p:extLst>
      <p:ext uri="{BB962C8B-B14F-4D97-AF65-F5344CB8AC3E}">
        <p14:creationId xmlns="" xmlns:p14="http://schemas.microsoft.com/office/powerpoint/2010/main" val="2388502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6B98A5DF-6C9A-EB42-A3F3-0E64B11B1F97}" type="datetimeFigureOut">
              <a:rPr lang="es-ES" smtClean="0"/>
              <a:pPr/>
              <a:t>23/10/2015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5619EF7-C9C1-114B-8549-FC7C30DF50FA}" type="slidenum">
              <a:rPr lang="es-ES" smtClean="0"/>
              <a:pPr/>
              <a:t>‹Nº›</a:t>
            </a:fld>
            <a:endParaRPr lang="es-ES"/>
          </a:p>
        </p:txBody>
      </p:sp>
    </p:spTree>
    <p:extLst>
      <p:ext uri="{BB962C8B-B14F-4D97-AF65-F5344CB8AC3E}">
        <p14:creationId xmlns="" xmlns:p14="http://schemas.microsoft.com/office/powerpoint/2010/main" val="1383105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6B98A5DF-6C9A-EB42-A3F3-0E64B11B1F97}" type="datetimeFigureOut">
              <a:rPr lang="es-ES" smtClean="0"/>
              <a:pPr/>
              <a:t>23/10/2015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5619EF7-C9C1-114B-8549-FC7C30DF50FA}" type="slidenum">
              <a:rPr lang="es-ES" smtClean="0"/>
              <a:pPr/>
              <a:t>‹Nº›</a:t>
            </a:fld>
            <a:endParaRPr lang="es-ES"/>
          </a:p>
        </p:txBody>
      </p:sp>
    </p:spTree>
    <p:extLst>
      <p:ext uri="{BB962C8B-B14F-4D97-AF65-F5344CB8AC3E}">
        <p14:creationId xmlns="" xmlns:p14="http://schemas.microsoft.com/office/powerpoint/2010/main" val="833810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6B98A5DF-6C9A-EB42-A3F3-0E64B11B1F97}" type="datetimeFigureOut">
              <a:rPr lang="es-ES" smtClean="0"/>
              <a:pPr/>
              <a:t>23/10/2015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5619EF7-C9C1-114B-8549-FC7C30DF50FA}" type="slidenum">
              <a:rPr lang="es-ES" smtClean="0"/>
              <a:pPr/>
              <a:t>‹Nº›</a:t>
            </a:fld>
            <a:endParaRPr lang="es-ES"/>
          </a:p>
        </p:txBody>
      </p:sp>
    </p:spTree>
    <p:extLst>
      <p:ext uri="{BB962C8B-B14F-4D97-AF65-F5344CB8AC3E}">
        <p14:creationId xmlns="" xmlns:p14="http://schemas.microsoft.com/office/powerpoint/2010/main" val="3522627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6B98A5DF-6C9A-EB42-A3F3-0E64B11B1F97}" type="datetimeFigureOut">
              <a:rPr lang="es-ES" smtClean="0"/>
              <a:pPr/>
              <a:t>23/10/2015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5619EF7-C9C1-114B-8549-FC7C30DF50FA}" type="slidenum">
              <a:rPr lang="es-ES" smtClean="0"/>
              <a:pPr/>
              <a:t>‹Nº›</a:t>
            </a:fld>
            <a:endParaRPr lang="es-ES"/>
          </a:p>
        </p:txBody>
      </p:sp>
    </p:spTree>
    <p:extLst>
      <p:ext uri="{BB962C8B-B14F-4D97-AF65-F5344CB8AC3E}">
        <p14:creationId xmlns="" xmlns:p14="http://schemas.microsoft.com/office/powerpoint/2010/main" val="372565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6B98A5DF-6C9A-EB42-A3F3-0E64B11B1F97}" type="datetimeFigureOut">
              <a:rPr lang="es-ES" smtClean="0"/>
              <a:pPr/>
              <a:t>23/10/2015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C5619EF7-C9C1-114B-8549-FC7C30DF50FA}" type="slidenum">
              <a:rPr lang="es-ES" smtClean="0"/>
              <a:pPr/>
              <a:t>‹Nº›</a:t>
            </a:fld>
            <a:endParaRPr lang="es-ES"/>
          </a:p>
        </p:txBody>
      </p:sp>
    </p:spTree>
    <p:extLst>
      <p:ext uri="{BB962C8B-B14F-4D97-AF65-F5344CB8AC3E}">
        <p14:creationId xmlns="" xmlns:p14="http://schemas.microsoft.com/office/powerpoint/2010/main" val="4210170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6B98A5DF-6C9A-EB42-A3F3-0E64B11B1F97}" type="datetimeFigureOut">
              <a:rPr lang="es-ES" smtClean="0"/>
              <a:pPr/>
              <a:t>23/10/2015</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C5619EF7-C9C1-114B-8549-FC7C30DF50FA}" type="slidenum">
              <a:rPr lang="es-ES" smtClean="0"/>
              <a:pPr/>
              <a:t>‹Nº›</a:t>
            </a:fld>
            <a:endParaRPr lang="es-ES"/>
          </a:p>
        </p:txBody>
      </p:sp>
    </p:spTree>
    <p:extLst>
      <p:ext uri="{BB962C8B-B14F-4D97-AF65-F5344CB8AC3E}">
        <p14:creationId xmlns="" xmlns:p14="http://schemas.microsoft.com/office/powerpoint/2010/main" val="3839420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6B98A5DF-6C9A-EB42-A3F3-0E64B11B1F97}" type="datetimeFigureOut">
              <a:rPr lang="es-ES" smtClean="0"/>
              <a:pPr/>
              <a:t>23/10/2015</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C5619EF7-C9C1-114B-8549-FC7C30DF50FA}" type="slidenum">
              <a:rPr lang="es-ES" smtClean="0"/>
              <a:pPr/>
              <a:t>‹Nº›</a:t>
            </a:fld>
            <a:endParaRPr lang="es-ES"/>
          </a:p>
        </p:txBody>
      </p:sp>
    </p:spTree>
    <p:extLst>
      <p:ext uri="{BB962C8B-B14F-4D97-AF65-F5344CB8AC3E}">
        <p14:creationId xmlns="" xmlns:p14="http://schemas.microsoft.com/office/powerpoint/2010/main" val="381315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6B98A5DF-6C9A-EB42-A3F3-0E64B11B1F97}" type="datetimeFigureOut">
              <a:rPr lang="es-ES" smtClean="0"/>
              <a:pPr/>
              <a:t>23/10/2015</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C5619EF7-C9C1-114B-8549-FC7C30DF50FA}" type="slidenum">
              <a:rPr lang="es-ES" smtClean="0"/>
              <a:pPr/>
              <a:t>‹Nº›</a:t>
            </a:fld>
            <a:endParaRPr lang="es-ES"/>
          </a:p>
        </p:txBody>
      </p:sp>
    </p:spTree>
    <p:extLst>
      <p:ext uri="{BB962C8B-B14F-4D97-AF65-F5344CB8AC3E}">
        <p14:creationId xmlns="" xmlns:p14="http://schemas.microsoft.com/office/powerpoint/2010/main" val="1600460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6B98A5DF-6C9A-EB42-A3F3-0E64B11B1F97}" type="datetimeFigureOut">
              <a:rPr lang="es-ES" smtClean="0"/>
              <a:pPr/>
              <a:t>23/10/2015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C5619EF7-C9C1-114B-8549-FC7C30DF50FA}" type="slidenum">
              <a:rPr lang="es-ES" smtClean="0"/>
              <a:pPr/>
              <a:t>‹Nº›</a:t>
            </a:fld>
            <a:endParaRPr lang="es-ES"/>
          </a:p>
        </p:txBody>
      </p:sp>
    </p:spTree>
    <p:extLst>
      <p:ext uri="{BB962C8B-B14F-4D97-AF65-F5344CB8AC3E}">
        <p14:creationId xmlns="" xmlns:p14="http://schemas.microsoft.com/office/powerpoint/2010/main" val="1577622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6B98A5DF-6C9A-EB42-A3F3-0E64B11B1F97}" type="datetimeFigureOut">
              <a:rPr lang="es-ES" smtClean="0"/>
              <a:pPr/>
              <a:t>23/10/2015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C5619EF7-C9C1-114B-8549-FC7C30DF50FA}" type="slidenum">
              <a:rPr lang="es-ES" smtClean="0"/>
              <a:pPr/>
              <a:t>‹Nº›</a:t>
            </a:fld>
            <a:endParaRPr lang="es-ES"/>
          </a:p>
        </p:txBody>
      </p:sp>
    </p:spTree>
    <p:extLst>
      <p:ext uri="{BB962C8B-B14F-4D97-AF65-F5344CB8AC3E}">
        <p14:creationId xmlns="" xmlns:p14="http://schemas.microsoft.com/office/powerpoint/2010/main" val="3558458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98A5DF-6C9A-EB42-A3F3-0E64B11B1F97}" type="datetimeFigureOut">
              <a:rPr lang="es-ES" smtClean="0"/>
              <a:pPr/>
              <a:t>23/10/2015</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619EF7-C9C1-114B-8549-FC7C30DF50FA}" type="slidenum">
              <a:rPr lang="es-ES" smtClean="0"/>
              <a:pPr/>
              <a:t>‹Nº›</a:t>
            </a:fld>
            <a:endParaRPr lang="es-ES"/>
          </a:p>
        </p:txBody>
      </p:sp>
    </p:spTree>
    <p:extLst>
      <p:ext uri="{BB962C8B-B14F-4D97-AF65-F5344CB8AC3E}">
        <p14:creationId xmlns="" xmlns:p14="http://schemas.microsoft.com/office/powerpoint/2010/main" val="27354257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0" y="6305739"/>
            <a:ext cx="9144000" cy="552261"/>
          </a:xfrm>
          <a:prstGeom prst="rect">
            <a:avLst/>
          </a:prstGeom>
        </p:spPr>
      </p:pic>
      <p:pic>
        <p:nvPicPr>
          <p:cNvPr id="6" name="Imagen 5"/>
          <p:cNvPicPr>
            <a:picLocks noChangeAspect="1"/>
          </p:cNvPicPr>
          <p:nvPr/>
        </p:nvPicPr>
        <p:blipFill>
          <a:blip r:embed="rId3"/>
          <a:stretch>
            <a:fillRect/>
          </a:stretch>
        </p:blipFill>
        <p:spPr>
          <a:xfrm>
            <a:off x="484123" y="1060112"/>
            <a:ext cx="7840214" cy="1960053"/>
          </a:xfrm>
          <a:prstGeom prst="rect">
            <a:avLst/>
          </a:prstGeom>
        </p:spPr>
      </p:pic>
      <p:sp>
        <p:nvSpPr>
          <p:cNvPr id="2" name="TextBox 1"/>
          <p:cNvSpPr txBox="1"/>
          <p:nvPr/>
        </p:nvSpPr>
        <p:spPr>
          <a:xfrm>
            <a:off x="1326730" y="3661944"/>
            <a:ext cx="6582061" cy="1384995"/>
          </a:xfrm>
          <a:prstGeom prst="rect">
            <a:avLst/>
          </a:prstGeom>
          <a:noFill/>
        </p:spPr>
        <p:txBody>
          <a:bodyPr wrap="none" rtlCol="0">
            <a:spAutoFit/>
          </a:bodyPr>
          <a:lstStyle/>
          <a:p>
            <a:pPr algn="ctr"/>
            <a:r>
              <a:rPr lang="es-ES_tradnl" sz="2800" dirty="0">
                <a:solidFill>
                  <a:schemeClr val="bg1">
                    <a:lumMod val="50000"/>
                  </a:schemeClr>
                </a:solidFill>
                <a:latin typeface="Bangla Sangam MN"/>
                <a:cs typeface="Bangla Sangam MN"/>
              </a:rPr>
              <a:t>Master en Marketing de </a:t>
            </a:r>
            <a:r>
              <a:rPr lang="es-ES_tradnl" sz="2800" dirty="0" smtClean="0">
                <a:solidFill>
                  <a:schemeClr val="bg1">
                    <a:lumMod val="50000"/>
                  </a:schemeClr>
                </a:solidFill>
                <a:latin typeface="Bangla Sangam MN"/>
                <a:cs typeface="Bangla Sangam MN"/>
              </a:rPr>
              <a:t>Buscadores</a:t>
            </a:r>
          </a:p>
          <a:p>
            <a:pPr algn="ctr"/>
            <a:r>
              <a:rPr lang="es-ES_tradnl" sz="2800" dirty="0">
                <a:solidFill>
                  <a:schemeClr val="bg1">
                    <a:lumMod val="50000"/>
                  </a:schemeClr>
                </a:solidFill>
                <a:latin typeface="Bangla Sangam MN"/>
                <a:cs typeface="Bangla Sangam MN"/>
              </a:rPr>
              <a:t>y</a:t>
            </a:r>
            <a:endParaRPr lang="en-US" sz="2800" dirty="0" smtClean="0">
              <a:solidFill>
                <a:schemeClr val="bg1">
                  <a:lumMod val="50000"/>
                </a:schemeClr>
              </a:solidFill>
              <a:latin typeface="Bangla Sangam MN"/>
              <a:cs typeface="Bangla Sangam MN"/>
            </a:endParaRPr>
          </a:p>
          <a:p>
            <a:pPr algn="ctr"/>
            <a:r>
              <a:rPr lang="en-US" sz="2800" dirty="0" smtClean="0">
                <a:solidFill>
                  <a:schemeClr val="bg1">
                    <a:lumMod val="50000"/>
                  </a:schemeClr>
                </a:solidFill>
                <a:latin typeface="Bangla Sangam MN"/>
                <a:cs typeface="Bangla Sangam MN"/>
              </a:rPr>
              <a:t>Master SEO</a:t>
            </a:r>
            <a:endParaRPr lang="es-ES_tradnl" sz="2800" dirty="0" smtClean="0">
              <a:solidFill>
                <a:schemeClr val="bg1">
                  <a:lumMod val="50000"/>
                </a:schemeClr>
              </a:solidFill>
              <a:latin typeface="Bangla Sangam MN"/>
              <a:cs typeface="Bangla Sangam MN"/>
            </a:endParaRPr>
          </a:p>
        </p:txBody>
      </p:sp>
    </p:spTree>
    <p:extLst>
      <p:ext uri="{BB962C8B-B14F-4D97-AF65-F5344CB8AC3E}">
        <p14:creationId xmlns="" xmlns:p14="http://schemas.microsoft.com/office/powerpoint/2010/main" val="18980417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n 14"/>
          <p:cNvPicPr>
            <a:picLocks noChangeAspect="1"/>
          </p:cNvPicPr>
          <p:nvPr/>
        </p:nvPicPr>
        <p:blipFill>
          <a:blip r:embed="rId2"/>
          <a:stretch>
            <a:fillRect/>
          </a:stretch>
        </p:blipFill>
        <p:spPr>
          <a:xfrm>
            <a:off x="0" y="6598863"/>
            <a:ext cx="9144000" cy="256435"/>
          </a:xfrm>
          <a:prstGeom prst="rect">
            <a:avLst/>
          </a:prstGeom>
        </p:spPr>
      </p:pic>
      <p:pic>
        <p:nvPicPr>
          <p:cNvPr id="16" name="Imagen 15"/>
          <p:cNvPicPr>
            <a:picLocks noChangeAspect="1"/>
          </p:cNvPicPr>
          <p:nvPr/>
        </p:nvPicPr>
        <p:blipFill>
          <a:blip r:embed="rId3"/>
          <a:stretch>
            <a:fillRect/>
          </a:stretch>
        </p:blipFill>
        <p:spPr>
          <a:xfrm>
            <a:off x="175182" y="140912"/>
            <a:ext cx="1649609" cy="412402"/>
          </a:xfrm>
          <a:prstGeom prst="rect">
            <a:avLst/>
          </a:prstGeom>
        </p:spPr>
      </p:pic>
      <p:pic>
        <p:nvPicPr>
          <p:cNvPr id="17" name="Imagen 16"/>
          <p:cNvPicPr>
            <a:picLocks noChangeAspect="1"/>
          </p:cNvPicPr>
          <p:nvPr/>
        </p:nvPicPr>
        <p:blipFill>
          <a:blip r:embed="rId2"/>
          <a:stretch>
            <a:fillRect/>
          </a:stretch>
        </p:blipFill>
        <p:spPr>
          <a:xfrm flipV="1">
            <a:off x="2125950" y="111713"/>
            <a:ext cx="6776940" cy="173574"/>
          </a:xfrm>
          <a:prstGeom prst="rect">
            <a:avLst/>
          </a:prstGeom>
        </p:spPr>
      </p:pic>
      <p:sp>
        <p:nvSpPr>
          <p:cNvPr id="7" name="Título 1"/>
          <p:cNvSpPr>
            <a:spLocks noGrp="1"/>
          </p:cNvSpPr>
          <p:nvPr>
            <p:ph type="title"/>
          </p:nvPr>
        </p:nvSpPr>
        <p:spPr>
          <a:xfrm>
            <a:off x="457200" y="791964"/>
            <a:ext cx="8229600" cy="933753"/>
          </a:xfrm>
        </p:spPr>
        <p:txBody>
          <a:bodyPr>
            <a:noAutofit/>
          </a:bodyPr>
          <a:lstStyle/>
          <a:p>
            <a:r>
              <a:rPr lang="es-ES_tradnl" sz="2400" dirty="0" smtClean="0">
                <a:solidFill>
                  <a:srgbClr val="595959"/>
                </a:solidFill>
                <a:latin typeface="Bangla Sangam MN"/>
                <a:cs typeface="Bangla Sangam MN"/>
              </a:rPr>
              <a:t>Módulos de Investigación de mercados</a:t>
            </a:r>
            <a:endParaRPr lang="es-ES" sz="2400" dirty="0">
              <a:solidFill>
                <a:srgbClr val="595959"/>
              </a:solidFill>
              <a:latin typeface="Bangla Sangam MN"/>
              <a:cs typeface="Bangla Sangam MN"/>
            </a:endParaRPr>
          </a:p>
        </p:txBody>
      </p:sp>
      <p:sp>
        <p:nvSpPr>
          <p:cNvPr id="8" name="Marcador de contenido 2"/>
          <p:cNvSpPr txBox="1">
            <a:spLocks/>
          </p:cNvSpPr>
          <p:nvPr/>
        </p:nvSpPr>
        <p:spPr>
          <a:xfrm>
            <a:off x="457200" y="1940574"/>
            <a:ext cx="8229600" cy="41855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endParaRPr lang="es-ES" sz="1800" dirty="0" smtClean="0">
              <a:latin typeface="Bangla Sangam MN"/>
              <a:cs typeface="Bangla Sangam MN"/>
            </a:endParaRPr>
          </a:p>
          <a:p>
            <a:r>
              <a:rPr lang="es-ES" sz="1800" dirty="0" smtClean="0">
                <a:solidFill>
                  <a:schemeClr val="tx1">
                    <a:lumMod val="75000"/>
                    <a:lumOff val="25000"/>
                  </a:schemeClr>
                </a:solidFill>
                <a:latin typeface="Bangla Sangam MN"/>
                <a:cs typeface="Bangla Sangam MN"/>
              </a:rPr>
              <a:t>Aprender a hacer estudios mercados y de palabras clave.</a:t>
            </a:r>
          </a:p>
          <a:p>
            <a:endParaRPr lang="es-ES" sz="1800" dirty="0">
              <a:solidFill>
                <a:schemeClr val="tx1">
                  <a:lumMod val="75000"/>
                  <a:lumOff val="25000"/>
                </a:schemeClr>
              </a:solidFill>
              <a:latin typeface="Bangla Sangam MN"/>
              <a:cs typeface="Bangla Sangam MN"/>
            </a:endParaRPr>
          </a:p>
          <a:p>
            <a:pPr lvl="1"/>
            <a:r>
              <a:rPr lang="es-ES" sz="1800" b="1" dirty="0">
                <a:solidFill>
                  <a:schemeClr val="tx1">
                    <a:lumMod val="75000"/>
                    <a:lumOff val="25000"/>
                  </a:schemeClr>
                </a:solidFill>
                <a:latin typeface="Bangla Sangam MN"/>
                <a:cs typeface="Bangla Sangam MN"/>
              </a:rPr>
              <a:t>Master </a:t>
            </a:r>
            <a:r>
              <a:rPr lang="es-ES" sz="1800" b="1" dirty="0" smtClean="0">
                <a:solidFill>
                  <a:schemeClr val="tx1">
                    <a:lumMod val="75000"/>
                    <a:lumOff val="25000"/>
                  </a:schemeClr>
                </a:solidFill>
                <a:latin typeface="Bangla Sangam MN"/>
                <a:cs typeface="Bangla Sangam MN"/>
              </a:rPr>
              <a:t>Buscadores</a:t>
            </a:r>
            <a:r>
              <a:rPr lang="es-ES" sz="1800" dirty="0" smtClean="0">
                <a:solidFill>
                  <a:schemeClr val="tx1">
                    <a:lumMod val="75000"/>
                    <a:lumOff val="25000"/>
                  </a:schemeClr>
                </a:solidFill>
                <a:latin typeface="Bangla Sangam MN"/>
                <a:cs typeface="Bangla Sangam MN"/>
              </a:rPr>
              <a:t>: enfocado desde un punto de vista de general de buscadores y en concreto para acciones que conllevan inversiones y alineación de la publicidad, incluyendo temas como el nivel de calidad y creación de campañas.</a:t>
            </a:r>
          </a:p>
          <a:p>
            <a:pPr lvl="1"/>
            <a:endParaRPr lang="es-ES" sz="1800" dirty="0">
              <a:solidFill>
                <a:schemeClr val="tx1">
                  <a:lumMod val="75000"/>
                  <a:lumOff val="25000"/>
                </a:schemeClr>
              </a:solidFill>
              <a:latin typeface="Bangla Sangam MN"/>
              <a:cs typeface="Bangla Sangam MN"/>
            </a:endParaRPr>
          </a:p>
          <a:p>
            <a:pPr lvl="1"/>
            <a:r>
              <a:rPr lang="es-ES" sz="1800" b="1" dirty="0">
                <a:solidFill>
                  <a:schemeClr val="tx1">
                    <a:lumMod val="75000"/>
                    <a:lumOff val="25000"/>
                  </a:schemeClr>
                </a:solidFill>
                <a:latin typeface="Bangla Sangam MN"/>
                <a:cs typeface="Bangla Sangam MN"/>
              </a:rPr>
              <a:t>Master </a:t>
            </a:r>
            <a:r>
              <a:rPr lang="es-ES" sz="1800" b="1" dirty="0" smtClean="0">
                <a:solidFill>
                  <a:schemeClr val="tx1">
                    <a:lumMod val="75000"/>
                    <a:lumOff val="25000"/>
                  </a:schemeClr>
                </a:solidFill>
                <a:latin typeface="Bangla Sangam MN"/>
                <a:cs typeface="Bangla Sangam MN"/>
              </a:rPr>
              <a:t>SEO</a:t>
            </a:r>
            <a:r>
              <a:rPr lang="es-ES" sz="1800" dirty="0" smtClean="0">
                <a:solidFill>
                  <a:schemeClr val="tx1">
                    <a:lumMod val="75000"/>
                    <a:lumOff val="25000"/>
                  </a:schemeClr>
                </a:solidFill>
                <a:latin typeface="Bangla Sangam MN"/>
                <a:cs typeface="Bangla Sangam MN"/>
              </a:rPr>
              <a:t>: </a:t>
            </a:r>
            <a:r>
              <a:rPr lang="es-ES" sz="1800" dirty="0">
                <a:solidFill>
                  <a:schemeClr val="tx1">
                    <a:lumMod val="75000"/>
                    <a:lumOff val="25000"/>
                  </a:schemeClr>
                </a:solidFill>
                <a:latin typeface="Bangla Sangam MN"/>
                <a:cs typeface="Bangla Sangam MN"/>
              </a:rPr>
              <a:t>enfocado </a:t>
            </a:r>
            <a:r>
              <a:rPr lang="es-ES" sz="1800" dirty="0" smtClean="0">
                <a:solidFill>
                  <a:schemeClr val="tx1">
                    <a:lumMod val="75000"/>
                    <a:lumOff val="25000"/>
                  </a:schemeClr>
                </a:solidFill>
                <a:latin typeface="Bangla Sangam MN"/>
                <a:cs typeface="Bangla Sangam MN"/>
              </a:rPr>
              <a:t>en la implementación para una estrategia SEO y la identificación de oportunidades a nivel SEO.</a:t>
            </a:r>
            <a:endParaRPr lang="es-ES" sz="1800" dirty="0">
              <a:solidFill>
                <a:schemeClr val="tx1">
                  <a:lumMod val="75000"/>
                  <a:lumOff val="25000"/>
                </a:schemeClr>
              </a:solidFill>
              <a:latin typeface="Bangla Sangam MN"/>
              <a:cs typeface="Bangla Sangam MN"/>
            </a:endParaRPr>
          </a:p>
          <a:p>
            <a:pPr marL="457200" lvl="1" indent="0">
              <a:buNone/>
            </a:pPr>
            <a:endParaRPr lang="es-ES" sz="1800" dirty="0">
              <a:solidFill>
                <a:schemeClr val="tx1">
                  <a:lumMod val="75000"/>
                  <a:lumOff val="25000"/>
                </a:schemeClr>
              </a:solidFill>
              <a:latin typeface="Bangla Sangam MN"/>
              <a:cs typeface="Bangla Sangam MN"/>
            </a:endParaRPr>
          </a:p>
          <a:p>
            <a:endParaRPr lang="es-ES" sz="1800" dirty="0" smtClean="0">
              <a:solidFill>
                <a:schemeClr val="tx1">
                  <a:lumMod val="75000"/>
                  <a:lumOff val="25000"/>
                </a:schemeClr>
              </a:solidFill>
              <a:latin typeface="Bangla Sangam MN"/>
              <a:cs typeface="Bangla Sangam MN"/>
            </a:endParaRPr>
          </a:p>
          <a:p>
            <a:pPr marL="0" indent="0">
              <a:buFont typeface="Arial"/>
              <a:buNone/>
            </a:pPr>
            <a:endParaRPr lang="es-ES" dirty="0" smtClean="0"/>
          </a:p>
          <a:p>
            <a:endParaRPr lang="es-ES" dirty="0"/>
          </a:p>
        </p:txBody>
      </p:sp>
    </p:spTree>
    <p:extLst>
      <p:ext uri="{BB962C8B-B14F-4D97-AF65-F5344CB8AC3E}">
        <p14:creationId xmlns="" xmlns:p14="http://schemas.microsoft.com/office/powerpoint/2010/main" val="16567199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n 14"/>
          <p:cNvPicPr>
            <a:picLocks noChangeAspect="1"/>
          </p:cNvPicPr>
          <p:nvPr/>
        </p:nvPicPr>
        <p:blipFill>
          <a:blip r:embed="rId2"/>
          <a:stretch>
            <a:fillRect/>
          </a:stretch>
        </p:blipFill>
        <p:spPr>
          <a:xfrm>
            <a:off x="0" y="6598863"/>
            <a:ext cx="9144000" cy="256435"/>
          </a:xfrm>
          <a:prstGeom prst="rect">
            <a:avLst/>
          </a:prstGeom>
        </p:spPr>
      </p:pic>
      <p:pic>
        <p:nvPicPr>
          <p:cNvPr id="16" name="Imagen 15"/>
          <p:cNvPicPr>
            <a:picLocks noChangeAspect="1"/>
          </p:cNvPicPr>
          <p:nvPr/>
        </p:nvPicPr>
        <p:blipFill>
          <a:blip r:embed="rId3"/>
          <a:stretch>
            <a:fillRect/>
          </a:stretch>
        </p:blipFill>
        <p:spPr>
          <a:xfrm>
            <a:off x="175182" y="140912"/>
            <a:ext cx="1649609" cy="412402"/>
          </a:xfrm>
          <a:prstGeom prst="rect">
            <a:avLst/>
          </a:prstGeom>
        </p:spPr>
      </p:pic>
      <p:pic>
        <p:nvPicPr>
          <p:cNvPr id="17" name="Imagen 16"/>
          <p:cNvPicPr>
            <a:picLocks noChangeAspect="1"/>
          </p:cNvPicPr>
          <p:nvPr/>
        </p:nvPicPr>
        <p:blipFill>
          <a:blip r:embed="rId2"/>
          <a:stretch>
            <a:fillRect/>
          </a:stretch>
        </p:blipFill>
        <p:spPr>
          <a:xfrm flipV="1">
            <a:off x="2125950" y="111713"/>
            <a:ext cx="6776940" cy="173574"/>
          </a:xfrm>
          <a:prstGeom prst="rect">
            <a:avLst/>
          </a:prstGeom>
        </p:spPr>
      </p:pic>
      <p:sp>
        <p:nvSpPr>
          <p:cNvPr id="7" name="Título 1"/>
          <p:cNvSpPr>
            <a:spLocks noGrp="1"/>
          </p:cNvSpPr>
          <p:nvPr>
            <p:ph type="title"/>
          </p:nvPr>
        </p:nvSpPr>
        <p:spPr>
          <a:xfrm>
            <a:off x="457200" y="860994"/>
            <a:ext cx="8229600" cy="625673"/>
          </a:xfrm>
        </p:spPr>
        <p:txBody>
          <a:bodyPr>
            <a:noAutofit/>
          </a:bodyPr>
          <a:lstStyle/>
          <a:p>
            <a:r>
              <a:rPr lang="es-ES_tradnl" sz="2400" dirty="0" smtClean="0">
                <a:solidFill>
                  <a:srgbClr val="595959"/>
                </a:solidFill>
                <a:latin typeface="Bangla Sangam MN"/>
                <a:cs typeface="Bangla Sangam MN"/>
              </a:rPr>
              <a:t>Módulos de gestión básica </a:t>
            </a:r>
            <a:endParaRPr lang="es-ES" sz="2400" dirty="0">
              <a:solidFill>
                <a:srgbClr val="595959"/>
              </a:solidFill>
              <a:latin typeface="Bangla Sangam MN"/>
              <a:cs typeface="Bangla Sangam MN"/>
            </a:endParaRPr>
          </a:p>
        </p:txBody>
      </p:sp>
      <p:sp>
        <p:nvSpPr>
          <p:cNvPr id="8" name="Marcador de contenido 2"/>
          <p:cNvSpPr txBox="1">
            <a:spLocks/>
          </p:cNvSpPr>
          <p:nvPr/>
        </p:nvSpPr>
        <p:spPr>
          <a:xfrm>
            <a:off x="457200" y="1940574"/>
            <a:ext cx="8229600" cy="41855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endParaRPr lang="es-ES" sz="1800" dirty="0" smtClean="0">
              <a:latin typeface="Bangla Sangam MN"/>
              <a:cs typeface="Bangla Sangam MN"/>
            </a:endParaRPr>
          </a:p>
          <a:p>
            <a:r>
              <a:rPr lang="es-ES" sz="1800" dirty="0" smtClean="0">
                <a:solidFill>
                  <a:schemeClr val="tx1">
                    <a:lumMod val="75000"/>
                    <a:lumOff val="25000"/>
                  </a:schemeClr>
                </a:solidFill>
                <a:latin typeface="Bangla Sangam MN"/>
                <a:cs typeface="Bangla Sangam MN"/>
              </a:rPr>
              <a:t>Entender cuales son las acciones y tareas básicas en un proyecto</a:t>
            </a:r>
          </a:p>
          <a:p>
            <a:endParaRPr lang="es-ES" sz="1800" dirty="0" smtClean="0">
              <a:solidFill>
                <a:schemeClr val="tx1">
                  <a:lumMod val="75000"/>
                  <a:lumOff val="25000"/>
                </a:schemeClr>
              </a:solidFill>
              <a:latin typeface="Bangla Sangam MN"/>
              <a:cs typeface="Bangla Sangam MN"/>
            </a:endParaRPr>
          </a:p>
          <a:p>
            <a:r>
              <a:rPr lang="es-ES" sz="1800" dirty="0" smtClean="0">
                <a:solidFill>
                  <a:schemeClr val="tx1">
                    <a:lumMod val="75000"/>
                    <a:lumOff val="25000"/>
                  </a:schemeClr>
                </a:solidFill>
                <a:latin typeface="Bangla Sangam MN"/>
                <a:cs typeface="Bangla Sangam MN"/>
              </a:rPr>
              <a:t>Asentar las bases que nos ayudarán a avanzar en un estudio más concreto de las tareas.</a:t>
            </a:r>
          </a:p>
          <a:p>
            <a:endParaRPr lang="es-ES" sz="1800" dirty="0">
              <a:solidFill>
                <a:schemeClr val="tx1">
                  <a:lumMod val="75000"/>
                  <a:lumOff val="25000"/>
                </a:schemeClr>
              </a:solidFill>
              <a:latin typeface="Bangla Sangam MN"/>
              <a:cs typeface="Bangla Sangam MN"/>
            </a:endParaRPr>
          </a:p>
          <a:p>
            <a:pPr lvl="1"/>
            <a:r>
              <a:rPr lang="es-ES" sz="1800" b="1" dirty="0">
                <a:solidFill>
                  <a:schemeClr val="tx1">
                    <a:lumMod val="75000"/>
                    <a:lumOff val="25000"/>
                  </a:schemeClr>
                </a:solidFill>
                <a:latin typeface="Bangla Sangam MN"/>
                <a:cs typeface="Bangla Sangam MN"/>
              </a:rPr>
              <a:t>Master </a:t>
            </a:r>
            <a:r>
              <a:rPr lang="es-ES" sz="1800" b="1" dirty="0" smtClean="0">
                <a:solidFill>
                  <a:schemeClr val="tx1">
                    <a:lumMod val="75000"/>
                    <a:lumOff val="25000"/>
                  </a:schemeClr>
                </a:solidFill>
                <a:latin typeface="Bangla Sangam MN"/>
                <a:cs typeface="Bangla Sangam MN"/>
              </a:rPr>
              <a:t>Buscadores</a:t>
            </a:r>
            <a:r>
              <a:rPr lang="es-ES" sz="1800" dirty="0" smtClean="0">
                <a:solidFill>
                  <a:schemeClr val="tx1">
                    <a:lumMod val="75000"/>
                    <a:lumOff val="25000"/>
                  </a:schemeClr>
                </a:solidFill>
                <a:latin typeface="Bangla Sangam MN"/>
                <a:cs typeface="Bangla Sangam MN"/>
              </a:rPr>
              <a:t>: Trabajar y conocer las bases de gestión de un proyecto de SEO y de SEM.</a:t>
            </a:r>
          </a:p>
          <a:p>
            <a:pPr lvl="1"/>
            <a:endParaRPr lang="es-ES" sz="1800" dirty="0">
              <a:solidFill>
                <a:schemeClr val="tx1">
                  <a:lumMod val="75000"/>
                  <a:lumOff val="25000"/>
                </a:schemeClr>
              </a:solidFill>
              <a:latin typeface="Bangla Sangam MN"/>
              <a:cs typeface="Bangla Sangam MN"/>
            </a:endParaRPr>
          </a:p>
          <a:p>
            <a:pPr lvl="1"/>
            <a:r>
              <a:rPr lang="es-ES" sz="1800" b="1" dirty="0">
                <a:solidFill>
                  <a:schemeClr val="tx1">
                    <a:lumMod val="75000"/>
                    <a:lumOff val="25000"/>
                  </a:schemeClr>
                </a:solidFill>
                <a:latin typeface="Bangla Sangam MN"/>
                <a:cs typeface="Bangla Sangam MN"/>
              </a:rPr>
              <a:t>Master </a:t>
            </a:r>
            <a:r>
              <a:rPr lang="es-ES" sz="1800" b="1" dirty="0" smtClean="0">
                <a:solidFill>
                  <a:schemeClr val="tx1">
                    <a:lumMod val="75000"/>
                    <a:lumOff val="25000"/>
                  </a:schemeClr>
                </a:solidFill>
                <a:latin typeface="Bangla Sangam MN"/>
                <a:cs typeface="Bangla Sangam MN"/>
              </a:rPr>
              <a:t>SEO</a:t>
            </a:r>
            <a:r>
              <a:rPr lang="es-ES" sz="1800" dirty="0" smtClean="0">
                <a:solidFill>
                  <a:schemeClr val="tx1">
                    <a:lumMod val="75000"/>
                    <a:lumOff val="25000"/>
                  </a:schemeClr>
                </a:solidFill>
                <a:latin typeface="Bangla Sangam MN"/>
                <a:cs typeface="Bangla Sangam MN"/>
              </a:rPr>
              <a:t>: Trabajar y conocer las bases de gestión de un proyecto de SEO.</a:t>
            </a:r>
            <a:endParaRPr lang="es-ES" sz="1800" dirty="0">
              <a:solidFill>
                <a:schemeClr val="tx1">
                  <a:lumMod val="75000"/>
                  <a:lumOff val="25000"/>
                </a:schemeClr>
              </a:solidFill>
              <a:latin typeface="Bangla Sangam MN"/>
              <a:cs typeface="Bangla Sangam MN"/>
            </a:endParaRPr>
          </a:p>
          <a:p>
            <a:endParaRPr lang="es-ES" sz="1800" dirty="0" smtClean="0">
              <a:solidFill>
                <a:schemeClr val="tx1">
                  <a:lumMod val="75000"/>
                  <a:lumOff val="25000"/>
                </a:schemeClr>
              </a:solidFill>
              <a:latin typeface="Bangla Sangam MN"/>
              <a:cs typeface="Bangla Sangam MN"/>
            </a:endParaRPr>
          </a:p>
          <a:p>
            <a:pPr marL="0" indent="0">
              <a:buFont typeface="Arial"/>
              <a:buNone/>
            </a:pPr>
            <a:endParaRPr lang="es-ES" dirty="0" smtClean="0"/>
          </a:p>
          <a:p>
            <a:endParaRPr lang="es-ES" dirty="0"/>
          </a:p>
        </p:txBody>
      </p:sp>
    </p:spTree>
    <p:extLst>
      <p:ext uri="{BB962C8B-B14F-4D97-AF65-F5344CB8AC3E}">
        <p14:creationId xmlns="" xmlns:p14="http://schemas.microsoft.com/office/powerpoint/2010/main" val="39175571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n 14"/>
          <p:cNvPicPr>
            <a:picLocks noChangeAspect="1"/>
          </p:cNvPicPr>
          <p:nvPr/>
        </p:nvPicPr>
        <p:blipFill>
          <a:blip r:embed="rId2"/>
          <a:stretch>
            <a:fillRect/>
          </a:stretch>
        </p:blipFill>
        <p:spPr>
          <a:xfrm>
            <a:off x="0" y="6598863"/>
            <a:ext cx="9144000" cy="256435"/>
          </a:xfrm>
          <a:prstGeom prst="rect">
            <a:avLst/>
          </a:prstGeom>
        </p:spPr>
      </p:pic>
      <p:pic>
        <p:nvPicPr>
          <p:cNvPr id="16" name="Imagen 15"/>
          <p:cNvPicPr>
            <a:picLocks noChangeAspect="1"/>
          </p:cNvPicPr>
          <p:nvPr/>
        </p:nvPicPr>
        <p:blipFill>
          <a:blip r:embed="rId3"/>
          <a:stretch>
            <a:fillRect/>
          </a:stretch>
        </p:blipFill>
        <p:spPr>
          <a:xfrm>
            <a:off x="175182" y="140912"/>
            <a:ext cx="1649609" cy="412402"/>
          </a:xfrm>
          <a:prstGeom prst="rect">
            <a:avLst/>
          </a:prstGeom>
        </p:spPr>
      </p:pic>
      <p:pic>
        <p:nvPicPr>
          <p:cNvPr id="17" name="Imagen 16"/>
          <p:cNvPicPr>
            <a:picLocks noChangeAspect="1"/>
          </p:cNvPicPr>
          <p:nvPr/>
        </p:nvPicPr>
        <p:blipFill>
          <a:blip r:embed="rId2"/>
          <a:stretch>
            <a:fillRect/>
          </a:stretch>
        </p:blipFill>
        <p:spPr>
          <a:xfrm flipV="1">
            <a:off x="2125950" y="111713"/>
            <a:ext cx="6776940" cy="173574"/>
          </a:xfrm>
          <a:prstGeom prst="rect">
            <a:avLst/>
          </a:prstGeom>
        </p:spPr>
      </p:pic>
      <p:sp>
        <p:nvSpPr>
          <p:cNvPr id="7" name="Título 1"/>
          <p:cNvSpPr>
            <a:spLocks noGrp="1"/>
          </p:cNvSpPr>
          <p:nvPr>
            <p:ph type="title"/>
          </p:nvPr>
        </p:nvSpPr>
        <p:spPr>
          <a:xfrm>
            <a:off x="457200" y="791964"/>
            <a:ext cx="8229600" cy="625673"/>
          </a:xfrm>
        </p:spPr>
        <p:txBody>
          <a:bodyPr>
            <a:noAutofit/>
          </a:bodyPr>
          <a:lstStyle/>
          <a:p>
            <a:r>
              <a:rPr lang="es-ES_tradnl" sz="2400" dirty="0" smtClean="0">
                <a:solidFill>
                  <a:srgbClr val="595959"/>
                </a:solidFill>
                <a:latin typeface="Bangla Sangam MN"/>
                <a:cs typeface="Bangla Sangam MN"/>
              </a:rPr>
              <a:t>Módulos de gestión avanzada</a:t>
            </a:r>
            <a:endParaRPr lang="es-ES" sz="2400" dirty="0">
              <a:solidFill>
                <a:srgbClr val="595959"/>
              </a:solidFill>
              <a:latin typeface="Bangla Sangam MN"/>
              <a:cs typeface="Bangla Sangam MN"/>
            </a:endParaRPr>
          </a:p>
        </p:txBody>
      </p:sp>
      <p:sp>
        <p:nvSpPr>
          <p:cNvPr id="8" name="Marcador de contenido 2"/>
          <p:cNvSpPr txBox="1">
            <a:spLocks/>
          </p:cNvSpPr>
          <p:nvPr/>
        </p:nvSpPr>
        <p:spPr>
          <a:xfrm>
            <a:off x="457200" y="1940574"/>
            <a:ext cx="8229600" cy="41855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endParaRPr lang="es-ES" sz="1800" dirty="0" smtClean="0">
              <a:latin typeface="Bangla Sangam MN"/>
              <a:cs typeface="Bangla Sangam MN"/>
            </a:endParaRPr>
          </a:p>
          <a:p>
            <a:r>
              <a:rPr lang="es-ES" sz="1800" dirty="0" smtClean="0">
                <a:solidFill>
                  <a:schemeClr val="tx1">
                    <a:lumMod val="75000"/>
                    <a:lumOff val="25000"/>
                  </a:schemeClr>
                </a:solidFill>
                <a:latin typeface="Bangla Sangam MN"/>
                <a:cs typeface="Bangla Sangam MN"/>
              </a:rPr>
              <a:t>Entender cuales son las acciones y tareas avanzadas en un proyecto de buscadores</a:t>
            </a:r>
          </a:p>
          <a:p>
            <a:pPr marL="0" indent="0">
              <a:buNone/>
            </a:pPr>
            <a:endParaRPr lang="es-ES" sz="1800" dirty="0">
              <a:solidFill>
                <a:schemeClr val="tx1">
                  <a:lumMod val="75000"/>
                  <a:lumOff val="25000"/>
                </a:schemeClr>
              </a:solidFill>
              <a:latin typeface="Bangla Sangam MN"/>
              <a:cs typeface="Bangla Sangam MN"/>
            </a:endParaRPr>
          </a:p>
          <a:p>
            <a:pPr lvl="1"/>
            <a:r>
              <a:rPr lang="es-ES" sz="1800" b="1" dirty="0">
                <a:solidFill>
                  <a:schemeClr val="tx1">
                    <a:lumMod val="75000"/>
                    <a:lumOff val="25000"/>
                  </a:schemeClr>
                </a:solidFill>
                <a:latin typeface="Bangla Sangam MN"/>
                <a:cs typeface="Bangla Sangam MN"/>
              </a:rPr>
              <a:t>Master </a:t>
            </a:r>
            <a:r>
              <a:rPr lang="es-ES" sz="1800" b="1" dirty="0" smtClean="0">
                <a:solidFill>
                  <a:schemeClr val="tx1">
                    <a:lumMod val="75000"/>
                    <a:lumOff val="25000"/>
                  </a:schemeClr>
                </a:solidFill>
                <a:latin typeface="Bangla Sangam MN"/>
                <a:cs typeface="Bangla Sangam MN"/>
              </a:rPr>
              <a:t>Buscadores</a:t>
            </a:r>
            <a:r>
              <a:rPr lang="es-ES" sz="1800" dirty="0" smtClean="0">
                <a:solidFill>
                  <a:schemeClr val="tx1">
                    <a:lumMod val="75000"/>
                    <a:lumOff val="25000"/>
                  </a:schemeClr>
                </a:solidFill>
                <a:latin typeface="Bangla Sangam MN"/>
                <a:cs typeface="Bangla Sangam MN"/>
              </a:rPr>
              <a:t>: aprender la gestión avanzada de proyectos publicitarios en Google y sus plataformas y entender de manera correcta el trabajo en un proyecto SEO</a:t>
            </a:r>
          </a:p>
          <a:p>
            <a:pPr marL="457200" lvl="1" indent="0">
              <a:buNone/>
            </a:pPr>
            <a:endParaRPr lang="es-ES" sz="1800" dirty="0">
              <a:solidFill>
                <a:schemeClr val="tx1">
                  <a:lumMod val="75000"/>
                  <a:lumOff val="25000"/>
                </a:schemeClr>
              </a:solidFill>
              <a:latin typeface="Bangla Sangam MN"/>
              <a:cs typeface="Bangla Sangam MN"/>
            </a:endParaRPr>
          </a:p>
          <a:p>
            <a:pPr lvl="1"/>
            <a:r>
              <a:rPr lang="es-ES" sz="1800" b="1" dirty="0">
                <a:solidFill>
                  <a:schemeClr val="tx1">
                    <a:lumMod val="75000"/>
                    <a:lumOff val="25000"/>
                  </a:schemeClr>
                </a:solidFill>
                <a:latin typeface="Bangla Sangam MN"/>
                <a:cs typeface="Bangla Sangam MN"/>
              </a:rPr>
              <a:t>Master </a:t>
            </a:r>
            <a:r>
              <a:rPr lang="es-ES" sz="1800" b="1" dirty="0" smtClean="0">
                <a:solidFill>
                  <a:schemeClr val="tx1">
                    <a:lumMod val="75000"/>
                    <a:lumOff val="25000"/>
                  </a:schemeClr>
                </a:solidFill>
                <a:latin typeface="Bangla Sangam MN"/>
                <a:cs typeface="Bangla Sangam MN"/>
              </a:rPr>
              <a:t>SEO</a:t>
            </a:r>
            <a:r>
              <a:rPr lang="es-ES" sz="1800" dirty="0" smtClean="0">
                <a:solidFill>
                  <a:schemeClr val="tx1">
                    <a:lumMod val="75000"/>
                    <a:lumOff val="25000"/>
                  </a:schemeClr>
                </a:solidFill>
                <a:latin typeface="Bangla Sangam MN"/>
                <a:cs typeface="Bangla Sangam MN"/>
              </a:rPr>
              <a:t>: aprender en detalle las tareas SEO en la gestión de un proyecto e indagar específicamente en cada una de ellas.</a:t>
            </a:r>
            <a:endParaRPr lang="es-ES" sz="1800" dirty="0">
              <a:solidFill>
                <a:schemeClr val="tx1">
                  <a:lumMod val="75000"/>
                  <a:lumOff val="25000"/>
                </a:schemeClr>
              </a:solidFill>
              <a:latin typeface="Bangla Sangam MN"/>
              <a:cs typeface="Bangla Sangam MN"/>
            </a:endParaRPr>
          </a:p>
          <a:p>
            <a:endParaRPr lang="es-ES" sz="1800" dirty="0" smtClean="0">
              <a:solidFill>
                <a:schemeClr val="tx1">
                  <a:lumMod val="75000"/>
                  <a:lumOff val="25000"/>
                </a:schemeClr>
              </a:solidFill>
              <a:latin typeface="Bangla Sangam MN"/>
              <a:cs typeface="Bangla Sangam MN"/>
            </a:endParaRPr>
          </a:p>
          <a:p>
            <a:pPr marL="0" indent="0">
              <a:buFont typeface="Arial"/>
              <a:buNone/>
            </a:pPr>
            <a:endParaRPr lang="es-ES" dirty="0" smtClean="0"/>
          </a:p>
          <a:p>
            <a:endParaRPr lang="es-ES" dirty="0"/>
          </a:p>
        </p:txBody>
      </p:sp>
    </p:spTree>
    <p:extLst>
      <p:ext uri="{BB962C8B-B14F-4D97-AF65-F5344CB8AC3E}">
        <p14:creationId xmlns="" xmlns:p14="http://schemas.microsoft.com/office/powerpoint/2010/main" val="39175571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n 14"/>
          <p:cNvPicPr>
            <a:picLocks noChangeAspect="1"/>
          </p:cNvPicPr>
          <p:nvPr/>
        </p:nvPicPr>
        <p:blipFill>
          <a:blip r:embed="rId2"/>
          <a:stretch>
            <a:fillRect/>
          </a:stretch>
        </p:blipFill>
        <p:spPr>
          <a:xfrm>
            <a:off x="0" y="6598863"/>
            <a:ext cx="9144000" cy="256435"/>
          </a:xfrm>
          <a:prstGeom prst="rect">
            <a:avLst/>
          </a:prstGeom>
        </p:spPr>
      </p:pic>
      <p:pic>
        <p:nvPicPr>
          <p:cNvPr id="16" name="Imagen 15"/>
          <p:cNvPicPr>
            <a:picLocks noChangeAspect="1"/>
          </p:cNvPicPr>
          <p:nvPr/>
        </p:nvPicPr>
        <p:blipFill>
          <a:blip r:embed="rId3"/>
          <a:stretch>
            <a:fillRect/>
          </a:stretch>
        </p:blipFill>
        <p:spPr>
          <a:xfrm>
            <a:off x="175182" y="140912"/>
            <a:ext cx="1649609" cy="412402"/>
          </a:xfrm>
          <a:prstGeom prst="rect">
            <a:avLst/>
          </a:prstGeom>
        </p:spPr>
      </p:pic>
      <p:pic>
        <p:nvPicPr>
          <p:cNvPr id="17" name="Imagen 16"/>
          <p:cNvPicPr>
            <a:picLocks noChangeAspect="1"/>
          </p:cNvPicPr>
          <p:nvPr/>
        </p:nvPicPr>
        <p:blipFill>
          <a:blip r:embed="rId2"/>
          <a:stretch>
            <a:fillRect/>
          </a:stretch>
        </p:blipFill>
        <p:spPr>
          <a:xfrm flipV="1">
            <a:off x="2125950" y="111713"/>
            <a:ext cx="6776940" cy="173574"/>
          </a:xfrm>
          <a:prstGeom prst="rect">
            <a:avLst/>
          </a:prstGeom>
        </p:spPr>
      </p:pic>
      <p:sp>
        <p:nvSpPr>
          <p:cNvPr id="7" name="Título 1"/>
          <p:cNvSpPr>
            <a:spLocks noGrp="1"/>
          </p:cNvSpPr>
          <p:nvPr>
            <p:ph type="title"/>
          </p:nvPr>
        </p:nvSpPr>
        <p:spPr>
          <a:xfrm>
            <a:off x="457200" y="791964"/>
            <a:ext cx="8229600" cy="625673"/>
          </a:xfrm>
        </p:spPr>
        <p:txBody>
          <a:bodyPr>
            <a:noAutofit/>
          </a:bodyPr>
          <a:lstStyle/>
          <a:p>
            <a:r>
              <a:rPr lang="es-ES_tradnl" sz="2400" dirty="0" smtClean="0">
                <a:solidFill>
                  <a:srgbClr val="595959"/>
                </a:solidFill>
                <a:latin typeface="Bangla Sangam MN"/>
                <a:cs typeface="Bangla Sangam MN"/>
              </a:rPr>
              <a:t>Módulos de herramientas SEO y SEM</a:t>
            </a:r>
            <a:endParaRPr lang="es-ES" sz="2400" dirty="0">
              <a:solidFill>
                <a:srgbClr val="595959"/>
              </a:solidFill>
              <a:latin typeface="Bangla Sangam MN"/>
              <a:cs typeface="Bangla Sangam MN"/>
            </a:endParaRPr>
          </a:p>
        </p:txBody>
      </p:sp>
      <p:sp>
        <p:nvSpPr>
          <p:cNvPr id="8" name="Marcador de contenido 2"/>
          <p:cNvSpPr txBox="1">
            <a:spLocks/>
          </p:cNvSpPr>
          <p:nvPr/>
        </p:nvSpPr>
        <p:spPr>
          <a:xfrm>
            <a:off x="457200" y="1940574"/>
            <a:ext cx="8229600" cy="41855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endParaRPr lang="es-ES" sz="1800" dirty="0" smtClean="0">
              <a:latin typeface="Bangla Sangam MN"/>
              <a:cs typeface="Bangla Sangam MN"/>
            </a:endParaRPr>
          </a:p>
          <a:p>
            <a:r>
              <a:rPr lang="es-ES" sz="1800" dirty="0" smtClean="0">
                <a:solidFill>
                  <a:schemeClr val="tx1">
                    <a:lumMod val="75000"/>
                    <a:lumOff val="25000"/>
                  </a:schemeClr>
                </a:solidFill>
                <a:latin typeface="Bangla Sangam MN"/>
                <a:cs typeface="Bangla Sangam MN"/>
              </a:rPr>
              <a:t>Conocer las herramientas para trabajar en un proyecto de Buscadores SEO y SEM</a:t>
            </a:r>
          </a:p>
          <a:p>
            <a:endParaRPr lang="es-ES" sz="1800" dirty="0">
              <a:solidFill>
                <a:schemeClr val="tx1">
                  <a:lumMod val="75000"/>
                  <a:lumOff val="25000"/>
                </a:schemeClr>
              </a:solidFill>
              <a:latin typeface="Bangla Sangam MN"/>
              <a:cs typeface="Bangla Sangam MN"/>
            </a:endParaRPr>
          </a:p>
          <a:p>
            <a:pPr lvl="1"/>
            <a:r>
              <a:rPr lang="es-ES" sz="1800" b="1" dirty="0">
                <a:solidFill>
                  <a:schemeClr val="tx1">
                    <a:lumMod val="75000"/>
                    <a:lumOff val="25000"/>
                  </a:schemeClr>
                </a:solidFill>
                <a:latin typeface="Bangla Sangam MN"/>
                <a:cs typeface="Bangla Sangam MN"/>
              </a:rPr>
              <a:t>Master </a:t>
            </a:r>
            <a:r>
              <a:rPr lang="es-ES" sz="1800" b="1" dirty="0" smtClean="0">
                <a:solidFill>
                  <a:schemeClr val="tx1">
                    <a:lumMod val="75000"/>
                    <a:lumOff val="25000"/>
                  </a:schemeClr>
                </a:solidFill>
                <a:latin typeface="Bangla Sangam MN"/>
                <a:cs typeface="Bangla Sangam MN"/>
              </a:rPr>
              <a:t>Buscadores</a:t>
            </a:r>
            <a:r>
              <a:rPr lang="es-ES" sz="1800" dirty="0" smtClean="0">
                <a:solidFill>
                  <a:schemeClr val="tx1">
                    <a:lumMod val="75000"/>
                    <a:lumOff val="25000"/>
                  </a:schemeClr>
                </a:solidFill>
                <a:latin typeface="Bangla Sangam MN"/>
                <a:cs typeface="Bangla Sangam MN"/>
              </a:rPr>
              <a:t>: Herramientas SEO, herramientas de creación de páginas de destino, herramientas de gestión de campañas SEM, robots y automatización</a:t>
            </a:r>
          </a:p>
          <a:p>
            <a:pPr marL="457200" lvl="1" indent="0">
              <a:buNone/>
            </a:pPr>
            <a:endParaRPr lang="es-ES" sz="1800" dirty="0">
              <a:solidFill>
                <a:schemeClr val="tx1">
                  <a:lumMod val="75000"/>
                  <a:lumOff val="25000"/>
                </a:schemeClr>
              </a:solidFill>
              <a:latin typeface="Bangla Sangam MN"/>
              <a:cs typeface="Bangla Sangam MN"/>
            </a:endParaRPr>
          </a:p>
          <a:p>
            <a:pPr lvl="1"/>
            <a:r>
              <a:rPr lang="es-ES" sz="1800" b="1" dirty="0">
                <a:solidFill>
                  <a:schemeClr val="tx1">
                    <a:lumMod val="75000"/>
                    <a:lumOff val="25000"/>
                  </a:schemeClr>
                </a:solidFill>
                <a:latin typeface="Bangla Sangam MN"/>
                <a:cs typeface="Bangla Sangam MN"/>
              </a:rPr>
              <a:t>Master </a:t>
            </a:r>
            <a:r>
              <a:rPr lang="es-ES" sz="1800" b="1" dirty="0" smtClean="0">
                <a:solidFill>
                  <a:schemeClr val="tx1">
                    <a:lumMod val="75000"/>
                    <a:lumOff val="25000"/>
                  </a:schemeClr>
                </a:solidFill>
                <a:latin typeface="Bangla Sangam MN"/>
                <a:cs typeface="Bangla Sangam MN"/>
              </a:rPr>
              <a:t>SEO: </a:t>
            </a:r>
            <a:r>
              <a:rPr lang="es-ES" sz="1800" dirty="0" smtClean="0">
                <a:solidFill>
                  <a:schemeClr val="tx1">
                    <a:lumMod val="75000"/>
                    <a:lumOff val="25000"/>
                  </a:schemeClr>
                </a:solidFill>
                <a:latin typeface="Bangla Sangam MN"/>
                <a:cs typeface="Bangla Sangam MN"/>
              </a:rPr>
              <a:t>Aprender en profundidad las herramientas utilizadas en un proyecto SEO</a:t>
            </a:r>
            <a:endParaRPr lang="es-ES" sz="1800" dirty="0">
              <a:solidFill>
                <a:schemeClr val="tx1">
                  <a:lumMod val="75000"/>
                  <a:lumOff val="25000"/>
                </a:schemeClr>
              </a:solidFill>
              <a:latin typeface="Bangla Sangam MN"/>
              <a:cs typeface="Bangla Sangam MN"/>
            </a:endParaRPr>
          </a:p>
          <a:p>
            <a:endParaRPr lang="es-ES" sz="1800" dirty="0" smtClean="0">
              <a:solidFill>
                <a:schemeClr val="tx1">
                  <a:lumMod val="75000"/>
                  <a:lumOff val="25000"/>
                </a:schemeClr>
              </a:solidFill>
              <a:latin typeface="Bangla Sangam MN"/>
              <a:cs typeface="Bangla Sangam MN"/>
            </a:endParaRPr>
          </a:p>
          <a:p>
            <a:pPr marL="0" indent="0">
              <a:buFont typeface="Arial"/>
              <a:buNone/>
            </a:pPr>
            <a:endParaRPr lang="es-ES" dirty="0" smtClean="0"/>
          </a:p>
          <a:p>
            <a:endParaRPr lang="es-ES" dirty="0"/>
          </a:p>
        </p:txBody>
      </p:sp>
    </p:spTree>
    <p:extLst>
      <p:ext uri="{BB962C8B-B14F-4D97-AF65-F5344CB8AC3E}">
        <p14:creationId xmlns="" xmlns:p14="http://schemas.microsoft.com/office/powerpoint/2010/main" val="39175571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n 14"/>
          <p:cNvPicPr>
            <a:picLocks noChangeAspect="1"/>
          </p:cNvPicPr>
          <p:nvPr/>
        </p:nvPicPr>
        <p:blipFill>
          <a:blip r:embed="rId2"/>
          <a:stretch>
            <a:fillRect/>
          </a:stretch>
        </p:blipFill>
        <p:spPr>
          <a:xfrm>
            <a:off x="0" y="6598863"/>
            <a:ext cx="9144000" cy="256435"/>
          </a:xfrm>
          <a:prstGeom prst="rect">
            <a:avLst/>
          </a:prstGeom>
        </p:spPr>
      </p:pic>
      <p:pic>
        <p:nvPicPr>
          <p:cNvPr id="16" name="Imagen 15"/>
          <p:cNvPicPr>
            <a:picLocks noChangeAspect="1"/>
          </p:cNvPicPr>
          <p:nvPr/>
        </p:nvPicPr>
        <p:blipFill>
          <a:blip r:embed="rId3"/>
          <a:stretch>
            <a:fillRect/>
          </a:stretch>
        </p:blipFill>
        <p:spPr>
          <a:xfrm>
            <a:off x="175182" y="140912"/>
            <a:ext cx="1649609" cy="412402"/>
          </a:xfrm>
          <a:prstGeom prst="rect">
            <a:avLst/>
          </a:prstGeom>
        </p:spPr>
      </p:pic>
      <p:pic>
        <p:nvPicPr>
          <p:cNvPr id="17" name="Imagen 16"/>
          <p:cNvPicPr>
            <a:picLocks noChangeAspect="1"/>
          </p:cNvPicPr>
          <p:nvPr/>
        </p:nvPicPr>
        <p:blipFill>
          <a:blip r:embed="rId2"/>
          <a:stretch>
            <a:fillRect/>
          </a:stretch>
        </p:blipFill>
        <p:spPr>
          <a:xfrm flipV="1">
            <a:off x="2125950" y="111713"/>
            <a:ext cx="6776940" cy="173574"/>
          </a:xfrm>
          <a:prstGeom prst="rect">
            <a:avLst/>
          </a:prstGeom>
        </p:spPr>
      </p:pic>
      <p:sp>
        <p:nvSpPr>
          <p:cNvPr id="7" name="Título 1"/>
          <p:cNvSpPr>
            <a:spLocks noGrp="1"/>
          </p:cNvSpPr>
          <p:nvPr>
            <p:ph type="title"/>
          </p:nvPr>
        </p:nvSpPr>
        <p:spPr>
          <a:xfrm>
            <a:off x="457200" y="791964"/>
            <a:ext cx="8229600" cy="625673"/>
          </a:xfrm>
        </p:spPr>
        <p:txBody>
          <a:bodyPr>
            <a:noAutofit/>
          </a:bodyPr>
          <a:lstStyle/>
          <a:p>
            <a:r>
              <a:rPr lang="es-ES_tradnl" sz="2400" dirty="0" smtClean="0">
                <a:solidFill>
                  <a:srgbClr val="595959"/>
                </a:solidFill>
                <a:latin typeface="Bangla Sangam MN"/>
                <a:cs typeface="Bangla Sangam MN"/>
              </a:rPr>
              <a:t>Módulos de Google </a:t>
            </a:r>
            <a:r>
              <a:rPr lang="es-ES_tradnl" sz="2400" dirty="0" err="1" smtClean="0">
                <a:solidFill>
                  <a:srgbClr val="595959"/>
                </a:solidFill>
                <a:latin typeface="Bangla Sangam MN"/>
                <a:cs typeface="Bangla Sangam MN"/>
              </a:rPr>
              <a:t>Analytics</a:t>
            </a:r>
            <a:endParaRPr lang="es-ES" sz="2400" dirty="0">
              <a:solidFill>
                <a:srgbClr val="595959"/>
              </a:solidFill>
              <a:latin typeface="Bangla Sangam MN"/>
              <a:cs typeface="Bangla Sangam MN"/>
            </a:endParaRPr>
          </a:p>
        </p:txBody>
      </p:sp>
      <p:sp>
        <p:nvSpPr>
          <p:cNvPr id="8" name="Marcador de contenido 2"/>
          <p:cNvSpPr txBox="1">
            <a:spLocks/>
          </p:cNvSpPr>
          <p:nvPr/>
        </p:nvSpPr>
        <p:spPr>
          <a:xfrm>
            <a:off x="457200" y="1940574"/>
            <a:ext cx="8229600" cy="41855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endParaRPr lang="es-ES" sz="1800" dirty="0" smtClean="0">
              <a:latin typeface="Bangla Sangam MN"/>
              <a:cs typeface="Bangla Sangam MN"/>
            </a:endParaRPr>
          </a:p>
          <a:p>
            <a:r>
              <a:rPr lang="es-ES" sz="1800" dirty="0" smtClean="0">
                <a:solidFill>
                  <a:schemeClr val="tx1">
                    <a:lumMod val="75000"/>
                    <a:lumOff val="25000"/>
                  </a:schemeClr>
                </a:solidFill>
                <a:latin typeface="Bangla Sangam MN"/>
                <a:cs typeface="Bangla Sangam MN"/>
              </a:rPr>
              <a:t>Aprender el uso y la configuración de Google </a:t>
            </a:r>
            <a:r>
              <a:rPr lang="es-ES" sz="1800" dirty="0" err="1" smtClean="0">
                <a:solidFill>
                  <a:schemeClr val="tx1">
                    <a:lumMod val="75000"/>
                    <a:lumOff val="25000"/>
                  </a:schemeClr>
                </a:solidFill>
                <a:latin typeface="Bangla Sangam MN"/>
                <a:cs typeface="Bangla Sangam MN"/>
              </a:rPr>
              <a:t>Analytics</a:t>
            </a:r>
            <a:r>
              <a:rPr lang="es-ES" sz="1800" dirty="0" smtClean="0">
                <a:solidFill>
                  <a:schemeClr val="tx1">
                    <a:lumMod val="75000"/>
                    <a:lumOff val="25000"/>
                  </a:schemeClr>
                </a:solidFill>
                <a:latin typeface="Bangla Sangam MN"/>
                <a:cs typeface="Bangla Sangam MN"/>
              </a:rPr>
              <a:t> para el análisis de campañas SEO y SEM.</a:t>
            </a:r>
          </a:p>
          <a:p>
            <a:endParaRPr lang="es-ES" sz="1800" dirty="0">
              <a:solidFill>
                <a:schemeClr val="tx1">
                  <a:lumMod val="75000"/>
                  <a:lumOff val="25000"/>
                </a:schemeClr>
              </a:solidFill>
              <a:latin typeface="Bangla Sangam MN"/>
              <a:cs typeface="Bangla Sangam MN"/>
            </a:endParaRPr>
          </a:p>
          <a:p>
            <a:pPr lvl="1"/>
            <a:r>
              <a:rPr lang="es-ES" sz="1800" b="1" dirty="0">
                <a:solidFill>
                  <a:schemeClr val="tx1">
                    <a:lumMod val="75000"/>
                    <a:lumOff val="25000"/>
                  </a:schemeClr>
                </a:solidFill>
                <a:latin typeface="Bangla Sangam MN"/>
                <a:cs typeface="Bangla Sangam MN"/>
              </a:rPr>
              <a:t>Master </a:t>
            </a:r>
            <a:r>
              <a:rPr lang="es-ES" sz="1800" b="1" dirty="0" smtClean="0">
                <a:solidFill>
                  <a:schemeClr val="tx1">
                    <a:lumMod val="75000"/>
                    <a:lumOff val="25000"/>
                  </a:schemeClr>
                </a:solidFill>
                <a:latin typeface="Bangla Sangam MN"/>
                <a:cs typeface="Bangla Sangam MN"/>
              </a:rPr>
              <a:t>Buscadores</a:t>
            </a:r>
            <a:r>
              <a:rPr lang="es-ES" sz="1800" dirty="0" smtClean="0">
                <a:solidFill>
                  <a:schemeClr val="tx1">
                    <a:lumMod val="75000"/>
                    <a:lumOff val="25000"/>
                  </a:schemeClr>
                </a:solidFill>
                <a:latin typeface="Bangla Sangam MN"/>
                <a:cs typeface="Bangla Sangam MN"/>
              </a:rPr>
              <a:t>: enfocado a las gestión de proyectos en global y en concreto aquellos proyectos con implicación económica y enfoque a resultados.</a:t>
            </a:r>
          </a:p>
          <a:p>
            <a:pPr lvl="1"/>
            <a:endParaRPr lang="es-ES" sz="1800" dirty="0">
              <a:solidFill>
                <a:schemeClr val="tx1">
                  <a:lumMod val="75000"/>
                  <a:lumOff val="25000"/>
                </a:schemeClr>
              </a:solidFill>
              <a:latin typeface="Bangla Sangam MN"/>
              <a:cs typeface="Bangla Sangam MN"/>
            </a:endParaRPr>
          </a:p>
          <a:p>
            <a:pPr lvl="1"/>
            <a:r>
              <a:rPr lang="es-ES" sz="1800" b="1" dirty="0">
                <a:solidFill>
                  <a:schemeClr val="tx1">
                    <a:lumMod val="75000"/>
                    <a:lumOff val="25000"/>
                  </a:schemeClr>
                </a:solidFill>
                <a:latin typeface="Bangla Sangam MN"/>
                <a:cs typeface="Bangla Sangam MN"/>
              </a:rPr>
              <a:t>Master </a:t>
            </a:r>
            <a:r>
              <a:rPr lang="es-ES" sz="1800" b="1" dirty="0" smtClean="0">
                <a:solidFill>
                  <a:schemeClr val="tx1">
                    <a:lumMod val="75000"/>
                    <a:lumOff val="25000"/>
                  </a:schemeClr>
                </a:solidFill>
                <a:latin typeface="Bangla Sangam MN"/>
                <a:cs typeface="Bangla Sangam MN"/>
              </a:rPr>
              <a:t>SEO</a:t>
            </a:r>
            <a:r>
              <a:rPr lang="es-ES" sz="1800" dirty="0" smtClean="0">
                <a:solidFill>
                  <a:schemeClr val="tx1">
                    <a:lumMod val="75000"/>
                    <a:lumOff val="25000"/>
                  </a:schemeClr>
                </a:solidFill>
                <a:latin typeface="Bangla Sangam MN"/>
                <a:cs typeface="Bangla Sangam MN"/>
              </a:rPr>
              <a:t>: enfocado al análisis del rendimiento de las acciones y la evolución de proyectos desde un punto de vista SEO.</a:t>
            </a:r>
            <a:endParaRPr lang="es-ES" sz="1800" dirty="0">
              <a:solidFill>
                <a:schemeClr val="tx1">
                  <a:lumMod val="75000"/>
                  <a:lumOff val="25000"/>
                </a:schemeClr>
              </a:solidFill>
              <a:latin typeface="Bangla Sangam MN"/>
              <a:cs typeface="Bangla Sangam MN"/>
            </a:endParaRPr>
          </a:p>
          <a:p>
            <a:endParaRPr lang="es-ES" sz="1800" dirty="0" smtClean="0">
              <a:solidFill>
                <a:schemeClr val="tx1">
                  <a:lumMod val="75000"/>
                  <a:lumOff val="25000"/>
                </a:schemeClr>
              </a:solidFill>
              <a:latin typeface="Bangla Sangam MN"/>
              <a:cs typeface="Bangla Sangam MN"/>
            </a:endParaRPr>
          </a:p>
          <a:p>
            <a:pPr marL="0" indent="0">
              <a:buFont typeface="Arial"/>
              <a:buNone/>
            </a:pPr>
            <a:endParaRPr lang="es-ES" dirty="0" smtClean="0"/>
          </a:p>
          <a:p>
            <a:endParaRPr lang="es-ES" dirty="0"/>
          </a:p>
        </p:txBody>
      </p:sp>
    </p:spTree>
    <p:extLst>
      <p:ext uri="{BB962C8B-B14F-4D97-AF65-F5344CB8AC3E}">
        <p14:creationId xmlns="" xmlns:p14="http://schemas.microsoft.com/office/powerpoint/2010/main" val="39175571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n 14"/>
          <p:cNvPicPr>
            <a:picLocks noChangeAspect="1"/>
          </p:cNvPicPr>
          <p:nvPr/>
        </p:nvPicPr>
        <p:blipFill>
          <a:blip r:embed="rId2"/>
          <a:stretch>
            <a:fillRect/>
          </a:stretch>
        </p:blipFill>
        <p:spPr>
          <a:xfrm>
            <a:off x="0" y="6598863"/>
            <a:ext cx="9144000" cy="256435"/>
          </a:xfrm>
          <a:prstGeom prst="rect">
            <a:avLst/>
          </a:prstGeom>
        </p:spPr>
      </p:pic>
      <p:pic>
        <p:nvPicPr>
          <p:cNvPr id="16" name="Imagen 15"/>
          <p:cNvPicPr>
            <a:picLocks noChangeAspect="1"/>
          </p:cNvPicPr>
          <p:nvPr/>
        </p:nvPicPr>
        <p:blipFill>
          <a:blip r:embed="rId3"/>
          <a:stretch>
            <a:fillRect/>
          </a:stretch>
        </p:blipFill>
        <p:spPr>
          <a:xfrm>
            <a:off x="175182" y="140912"/>
            <a:ext cx="1649609" cy="412402"/>
          </a:xfrm>
          <a:prstGeom prst="rect">
            <a:avLst/>
          </a:prstGeom>
        </p:spPr>
      </p:pic>
      <p:pic>
        <p:nvPicPr>
          <p:cNvPr id="17" name="Imagen 16"/>
          <p:cNvPicPr>
            <a:picLocks noChangeAspect="1"/>
          </p:cNvPicPr>
          <p:nvPr/>
        </p:nvPicPr>
        <p:blipFill>
          <a:blip r:embed="rId2"/>
          <a:stretch>
            <a:fillRect/>
          </a:stretch>
        </p:blipFill>
        <p:spPr>
          <a:xfrm flipV="1">
            <a:off x="2125950" y="111713"/>
            <a:ext cx="6776940" cy="173574"/>
          </a:xfrm>
          <a:prstGeom prst="rect">
            <a:avLst/>
          </a:prstGeom>
        </p:spPr>
      </p:pic>
      <p:sp>
        <p:nvSpPr>
          <p:cNvPr id="7" name="Título 1"/>
          <p:cNvSpPr>
            <a:spLocks noGrp="1"/>
          </p:cNvSpPr>
          <p:nvPr>
            <p:ph type="title"/>
          </p:nvPr>
        </p:nvSpPr>
        <p:spPr>
          <a:xfrm>
            <a:off x="457200" y="791964"/>
            <a:ext cx="8229600" cy="625673"/>
          </a:xfrm>
        </p:spPr>
        <p:txBody>
          <a:bodyPr>
            <a:noAutofit/>
          </a:bodyPr>
          <a:lstStyle/>
          <a:p>
            <a:r>
              <a:rPr lang="es-ES_tradnl" sz="2400" dirty="0" smtClean="0">
                <a:solidFill>
                  <a:srgbClr val="595959"/>
                </a:solidFill>
                <a:latin typeface="Bangla Sangam MN"/>
                <a:cs typeface="Bangla Sangam MN"/>
              </a:rPr>
              <a:t>Módulos de alternativas a Google</a:t>
            </a:r>
            <a:endParaRPr lang="es-ES" sz="2400" dirty="0">
              <a:solidFill>
                <a:srgbClr val="595959"/>
              </a:solidFill>
              <a:latin typeface="Bangla Sangam MN"/>
              <a:cs typeface="Bangla Sangam MN"/>
            </a:endParaRPr>
          </a:p>
        </p:txBody>
      </p:sp>
      <p:sp>
        <p:nvSpPr>
          <p:cNvPr id="8" name="Marcador de contenido 2"/>
          <p:cNvSpPr txBox="1">
            <a:spLocks/>
          </p:cNvSpPr>
          <p:nvPr/>
        </p:nvSpPr>
        <p:spPr>
          <a:xfrm>
            <a:off x="457200" y="1940574"/>
            <a:ext cx="8229600" cy="41855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endParaRPr lang="es-ES" sz="1800" dirty="0" smtClean="0">
              <a:latin typeface="Bangla Sangam MN"/>
              <a:cs typeface="Bangla Sangam MN"/>
            </a:endParaRPr>
          </a:p>
          <a:p>
            <a:r>
              <a:rPr lang="es-ES" sz="1800" dirty="0" smtClean="0">
                <a:solidFill>
                  <a:schemeClr val="tx1">
                    <a:lumMod val="75000"/>
                    <a:lumOff val="25000"/>
                  </a:schemeClr>
                </a:solidFill>
                <a:latin typeface="Bangla Sangam MN"/>
                <a:cs typeface="Bangla Sangam MN"/>
              </a:rPr>
              <a:t>Conocer cuales son las alternativas y complementos habituales a Google en la gestión de un proyecto.</a:t>
            </a:r>
          </a:p>
          <a:p>
            <a:endParaRPr lang="es-ES" sz="1800" dirty="0">
              <a:solidFill>
                <a:schemeClr val="tx1">
                  <a:lumMod val="75000"/>
                  <a:lumOff val="25000"/>
                </a:schemeClr>
              </a:solidFill>
              <a:latin typeface="Bangla Sangam MN"/>
              <a:cs typeface="Bangla Sangam MN"/>
            </a:endParaRPr>
          </a:p>
          <a:p>
            <a:pPr lvl="1"/>
            <a:r>
              <a:rPr lang="es-ES" sz="1800" b="1" dirty="0">
                <a:solidFill>
                  <a:schemeClr val="tx1">
                    <a:lumMod val="75000"/>
                    <a:lumOff val="25000"/>
                  </a:schemeClr>
                </a:solidFill>
                <a:latin typeface="Bangla Sangam MN"/>
                <a:cs typeface="Bangla Sangam MN"/>
              </a:rPr>
              <a:t>Master </a:t>
            </a:r>
            <a:r>
              <a:rPr lang="es-ES" sz="1800" b="1" dirty="0" smtClean="0">
                <a:solidFill>
                  <a:schemeClr val="tx1">
                    <a:lumMod val="75000"/>
                    <a:lumOff val="25000"/>
                  </a:schemeClr>
                </a:solidFill>
                <a:latin typeface="Bangla Sangam MN"/>
                <a:cs typeface="Bangla Sangam MN"/>
              </a:rPr>
              <a:t>Buscadores: </a:t>
            </a:r>
            <a:r>
              <a:rPr lang="es-ES" sz="1800" dirty="0" smtClean="0">
                <a:solidFill>
                  <a:schemeClr val="tx1">
                    <a:lumMod val="75000"/>
                    <a:lumOff val="25000"/>
                  </a:schemeClr>
                </a:solidFill>
                <a:latin typeface="Bangla Sangam MN"/>
                <a:cs typeface="Bangla Sangam MN"/>
              </a:rPr>
              <a:t>aprender a usar la herramientas publicitarias propias de las distintas plataformas como </a:t>
            </a:r>
            <a:r>
              <a:rPr lang="es-ES" sz="1800" dirty="0" err="1" smtClean="0">
                <a:solidFill>
                  <a:schemeClr val="tx1">
                    <a:lumMod val="75000"/>
                    <a:lumOff val="25000"/>
                  </a:schemeClr>
                </a:solidFill>
                <a:latin typeface="Bangla Sangam MN"/>
                <a:cs typeface="Bangla Sangam MN"/>
              </a:rPr>
              <a:t>Linkedin</a:t>
            </a:r>
            <a:r>
              <a:rPr lang="es-ES" sz="1800" dirty="0" smtClean="0">
                <a:solidFill>
                  <a:schemeClr val="tx1">
                    <a:lumMod val="75000"/>
                    <a:lumOff val="25000"/>
                  </a:schemeClr>
                </a:solidFill>
                <a:latin typeface="Bangla Sangam MN"/>
                <a:cs typeface="Bangla Sangam MN"/>
              </a:rPr>
              <a:t>, Facebook, </a:t>
            </a:r>
            <a:r>
              <a:rPr lang="es-ES" sz="1800" dirty="0" err="1" smtClean="0">
                <a:solidFill>
                  <a:schemeClr val="tx1">
                    <a:lumMod val="75000"/>
                    <a:lumOff val="25000"/>
                  </a:schemeClr>
                </a:solidFill>
                <a:latin typeface="Bangla Sangam MN"/>
                <a:cs typeface="Bangla Sangam MN"/>
              </a:rPr>
              <a:t>Youtube</a:t>
            </a:r>
            <a:r>
              <a:rPr lang="es-ES" sz="1800" dirty="0" smtClean="0">
                <a:solidFill>
                  <a:schemeClr val="tx1">
                    <a:lumMod val="75000"/>
                    <a:lumOff val="25000"/>
                  </a:schemeClr>
                </a:solidFill>
                <a:latin typeface="Bangla Sangam MN"/>
                <a:cs typeface="Bangla Sangam MN"/>
              </a:rPr>
              <a:t>, etc.</a:t>
            </a:r>
          </a:p>
          <a:p>
            <a:pPr lvl="1"/>
            <a:endParaRPr lang="es-ES" sz="1800" dirty="0">
              <a:solidFill>
                <a:schemeClr val="tx1">
                  <a:lumMod val="75000"/>
                  <a:lumOff val="25000"/>
                </a:schemeClr>
              </a:solidFill>
              <a:latin typeface="Bangla Sangam MN"/>
              <a:cs typeface="Bangla Sangam MN"/>
            </a:endParaRPr>
          </a:p>
          <a:p>
            <a:pPr lvl="1"/>
            <a:r>
              <a:rPr lang="es-ES" sz="1800" b="1" dirty="0">
                <a:solidFill>
                  <a:schemeClr val="tx1">
                    <a:lumMod val="75000"/>
                    <a:lumOff val="25000"/>
                  </a:schemeClr>
                </a:solidFill>
                <a:latin typeface="Bangla Sangam MN"/>
                <a:cs typeface="Bangla Sangam MN"/>
              </a:rPr>
              <a:t>Master </a:t>
            </a:r>
            <a:r>
              <a:rPr lang="es-ES" sz="1800" b="1" dirty="0" smtClean="0">
                <a:solidFill>
                  <a:schemeClr val="tx1">
                    <a:lumMod val="75000"/>
                    <a:lumOff val="25000"/>
                  </a:schemeClr>
                </a:solidFill>
                <a:latin typeface="Bangla Sangam MN"/>
                <a:cs typeface="Bangla Sangam MN"/>
              </a:rPr>
              <a:t>SEO: </a:t>
            </a:r>
            <a:r>
              <a:rPr lang="es-ES" sz="1800" dirty="0" smtClean="0">
                <a:solidFill>
                  <a:schemeClr val="tx1">
                    <a:lumMod val="75000"/>
                    <a:lumOff val="25000"/>
                  </a:schemeClr>
                </a:solidFill>
                <a:latin typeface="Bangla Sangam MN"/>
                <a:cs typeface="Bangla Sangam MN"/>
              </a:rPr>
              <a:t>Entender y aprender a gestionar la visibilidad natural de una web a través de las distintas plataformas como </a:t>
            </a:r>
            <a:r>
              <a:rPr lang="es-ES" sz="1800" dirty="0" err="1">
                <a:solidFill>
                  <a:schemeClr val="tx1">
                    <a:lumMod val="75000"/>
                    <a:lumOff val="25000"/>
                  </a:schemeClr>
                </a:solidFill>
                <a:latin typeface="Bangla Sangam MN"/>
                <a:cs typeface="Bangla Sangam MN"/>
              </a:rPr>
              <a:t>Linkedin</a:t>
            </a:r>
            <a:r>
              <a:rPr lang="es-ES" sz="1800" dirty="0">
                <a:solidFill>
                  <a:schemeClr val="tx1">
                    <a:lumMod val="75000"/>
                    <a:lumOff val="25000"/>
                  </a:schemeClr>
                </a:solidFill>
                <a:latin typeface="Bangla Sangam MN"/>
                <a:cs typeface="Bangla Sangam MN"/>
              </a:rPr>
              <a:t>, Facebook, </a:t>
            </a:r>
            <a:r>
              <a:rPr lang="es-ES" sz="1800" dirty="0" err="1">
                <a:solidFill>
                  <a:schemeClr val="tx1">
                    <a:lumMod val="75000"/>
                    <a:lumOff val="25000"/>
                  </a:schemeClr>
                </a:solidFill>
                <a:latin typeface="Bangla Sangam MN"/>
                <a:cs typeface="Bangla Sangam MN"/>
              </a:rPr>
              <a:t>Youtube</a:t>
            </a:r>
            <a:r>
              <a:rPr lang="es-ES" sz="1800" dirty="0">
                <a:solidFill>
                  <a:schemeClr val="tx1">
                    <a:lumMod val="75000"/>
                    <a:lumOff val="25000"/>
                  </a:schemeClr>
                </a:solidFill>
                <a:latin typeface="Bangla Sangam MN"/>
                <a:cs typeface="Bangla Sangam MN"/>
              </a:rPr>
              <a:t>, etc.</a:t>
            </a:r>
          </a:p>
          <a:p>
            <a:pPr lvl="1"/>
            <a:endParaRPr lang="es-ES" sz="1800" dirty="0">
              <a:solidFill>
                <a:schemeClr val="tx1">
                  <a:lumMod val="75000"/>
                  <a:lumOff val="25000"/>
                </a:schemeClr>
              </a:solidFill>
              <a:latin typeface="Bangla Sangam MN"/>
              <a:cs typeface="Bangla Sangam MN"/>
            </a:endParaRPr>
          </a:p>
          <a:p>
            <a:endParaRPr lang="es-ES" sz="1800" dirty="0" smtClean="0">
              <a:solidFill>
                <a:schemeClr val="tx1">
                  <a:lumMod val="75000"/>
                  <a:lumOff val="25000"/>
                </a:schemeClr>
              </a:solidFill>
              <a:latin typeface="Bangla Sangam MN"/>
              <a:cs typeface="Bangla Sangam MN"/>
            </a:endParaRPr>
          </a:p>
          <a:p>
            <a:pPr marL="0" indent="0">
              <a:buFont typeface="Arial"/>
              <a:buNone/>
            </a:pPr>
            <a:endParaRPr lang="es-ES" dirty="0" smtClean="0"/>
          </a:p>
          <a:p>
            <a:endParaRPr lang="es-ES" dirty="0"/>
          </a:p>
        </p:txBody>
      </p:sp>
    </p:spTree>
    <p:extLst>
      <p:ext uri="{BB962C8B-B14F-4D97-AF65-F5344CB8AC3E}">
        <p14:creationId xmlns="" xmlns:p14="http://schemas.microsoft.com/office/powerpoint/2010/main" val="39175571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n 14"/>
          <p:cNvPicPr>
            <a:picLocks noChangeAspect="1"/>
          </p:cNvPicPr>
          <p:nvPr/>
        </p:nvPicPr>
        <p:blipFill>
          <a:blip r:embed="rId2"/>
          <a:stretch>
            <a:fillRect/>
          </a:stretch>
        </p:blipFill>
        <p:spPr>
          <a:xfrm>
            <a:off x="0" y="6598863"/>
            <a:ext cx="9144000" cy="256435"/>
          </a:xfrm>
          <a:prstGeom prst="rect">
            <a:avLst/>
          </a:prstGeom>
        </p:spPr>
      </p:pic>
      <p:pic>
        <p:nvPicPr>
          <p:cNvPr id="16" name="Imagen 15"/>
          <p:cNvPicPr>
            <a:picLocks noChangeAspect="1"/>
          </p:cNvPicPr>
          <p:nvPr/>
        </p:nvPicPr>
        <p:blipFill>
          <a:blip r:embed="rId3"/>
          <a:stretch>
            <a:fillRect/>
          </a:stretch>
        </p:blipFill>
        <p:spPr>
          <a:xfrm>
            <a:off x="175182" y="140912"/>
            <a:ext cx="1649609" cy="412402"/>
          </a:xfrm>
          <a:prstGeom prst="rect">
            <a:avLst/>
          </a:prstGeom>
        </p:spPr>
      </p:pic>
      <p:pic>
        <p:nvPicPr>
          <p:cNvPr id="17" name="Imagen 16"/>
          <p:cNvPicPr>
            <a:picLocks noChangeAspect="1"/>
          </p:cNvPicPr>
          <p:nvPr/>
        </p:nvPicPr>
        <p:blipFill>
          <a:blip r:embed="rId2"/>
          <a:stretch>
            <a:fillRect/>
          </a:stretch>
        </p:blipFill>
        <p:spPr>
          <a:xfrm flipV="1">
            <a:off x="2125950" y="111713"/>
            <a:ext cx="6776940" cy="173574"/>
          </a:xfrm>
          <a:prstGeom prst="rect">
            <a:avLst/>
          </a:prstGeom>
        </p:spPr>
      </p:pic>
      <p:sp>
        <p:nvSpPr>
          <p:cNvPr id="8" name="Marcador de contenido 2"/>
          <p:cNvSpPr txBox="1">
            <a:spLocks/>
          </p:cNvSpPr>
          <p:nvPr/>
        </p:nvSpPr>
        <p:spPr>
          <a:xfrm>
            <a:off x="457200" y="1940574"/>
            <a:ext cx="8229600" cy="41855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endParaRPr lang="es-ES" sz="1800" dirty="0" smtClean="0">
              <a:latin typeface="Bangla Sangam MN"/>
              <a:cs typeface="Bangla Sangam MN"/>
            </a:endParaRPr>
          </a:p>
          <a:p>
            <a:r>
              <a:rPr lang="es-ES" sz="1800" dirty="0" smtClean="0">
                <a:solidFill>
                  <a:schemeClr val="tx1">
                    <a:lumMod val="75000"/>
                    <a:lumOff val="25000"/>
                  </a:schemeClr>
                </a:solidFill>
                <a:latin typeface="Bangla Sangam MN"/>
                <a:cs typeface="Bangla Sangam MN"/>
              </a:rPr>
              <a:t>Aprender a planificar y gestionar la comunicación con los clientes.</a:t>
            </a:r>
          </a:p>
          <a:p>
            <a:endParaRPr lang="es-ES" sz="1800" dirty="0">
              <a:solidFill>
                <a:schemeClr val="tx1">
                  <a:lumMod val="75000"/>
                  <a:lumOff val="25000"/>
                </a:schemeClr>
              </a:solidFill>
              <a:latin typeface="Bangla Sangam MN"/>
              <a:cs typeface="Bangla Sangam MN"/>
            </a:endParaRPr>
          </a:p>
          <a:p>
            <a:pPr lvl="1"/>
            <a:r>
              <a:rPr lang="es-ES" sz="1800" b="1" dirty="0">
                <a:solidFill>
                  <a:schemeClr val="tx1">
                    <a:lumMod val="75000"/>
                    <a:lumOff val="25000"/>
                  </a:schemeClr>
                </a:solidFill>
                <a:latin typeface="Bangla Sangam MN"/>
                <a:cs typeface="Bangla Sangam MN"/>
              </a:rPr>
              <a:t>Master </a:t>
            </a:r>
            <a:r>
              <a:rPr lang="es-ES" sz="1800" b="1" dirty="0" smtClean="0">
                <a:solidFill>
                  <a:schemeClr val="tx1">
                    <a:lumMod val="75000"/>
                    <a:lumOff val="25000"/>
                  </a:schemeClr>
                </a:solidFill>
                <a:latin typeface="Bangla Sangam MN"/>
                <a:cs typeface="Bangla Sangam MN"/>
              </a:rPr>
              <a:t>Buscadores: </a:t>
            </a:r>
            <a:r>
              <a:rPr lang="es-ES" sz="1800" dirty="0" smtClean="0">
                <a:solidFill>
                  <a:schemeClr val="tx1">
                    <a:lumMod val="75000"/>
                    <a:lumOff val="25000"/>
                  </a:schemeClr>
                </a:solidFill>
                <a:latin typeface="Bangla Sangam MN"/>
                <a:cs typeface="Bangla Sangam MN"/>
              </a:rPr>
              <a:t>aprender en profundidad tanto para SEO como para SEM, a gestionar proyectos, clientes, personal. Aprender a hacer informes, planificaciones y pronósticos. Igualmente se abordarán las técnicas de ventas y la creación de presupuestos.</a:t>
            </a:r>
          </a:p>
          <a:p>
            <a:pPr marL="457200" lvl="1" indent="0">
              <a:buNone/>
            </a:pPr>
            <a:endParaRPr lang="es-ES" sz="1800" dirty="0">
              <a:solidFill>
                <a:schemeClr val="tx1">
                  <a:lumMod val="75000"/>
                  <a:lumOff val="25000"/>
                </a:schemeClr>
              </a:solidFill>
              <a:latin typeface="Bangla Sangam MN"/>
              <a:cs typeface="Bangla Sangam MN"/>
            </a:endParaRPr>
          </a:p>
          <a:p>
            <a:pPr lvl="1"/>
            <a:r>
              <a:rPr lang="es-ES" sz="1800" b="1" dirty="0">
                <a:solidFill>
                  <a:schemeClr val="tx1">
                    <a:lumMod val="75000"/>
                    <a:lumOff val="25000"/>
                  </a:schemeClr>
                </a:solidFill>
                <a:latin typeface="Bangla Sangam MN"/>
                <a:cs typeface="Bangla Sangam MN"/>
              </a:rPr>
              <a:t>Master </a:t>
            </a:r>
            <a:r>
              <a:rPr lang="es-ES" sz="1800" b="1" dirty="0" smtClean="0">
                <a:solidFill>
                  <a:schemeClr val="tx1">
                    <a:lumMod val="75000"/>
                    <a:lumOff val="25000"/>
                  </a:schemeClr>
                </a:solidFill>
                <a:latin typeface="Bangla Sangam MN"/>
                <a:cs typeface="Bangla Sangam MN"/>
              </a:rPr>
              <a:t>SEO: </a:t>
            </a:r>
            <a:r>
              <a:rPr lang="es-ES" sz="1800" dirty="0" smtClean="0">
                <a:solidFill>
                  <a:schemeClr val="tx1">
                    <a:lumMod val="75000"/>
                    <a:lumOff val="25000"/>
                  </a:schemeClr>
                </a:solidFill>
                <a:latin typeface="Bangla Sangam MN"/>
                <a:cs typeface="Bangla Sangam MN"/>
              </a:rPr>
              <a:t>Aprender a gestionar clientes SEO, la comunicación habitual y el </a:t>
            </a:r>
            <a:r>
              <a:rPr lang="es-ES" sz="1800" dirty="0" err="1" smtClean="0">
                <a:solidFill>
                  <a:schemeClr val="tx1">
                    <a:lumMod val="75000"/>
                    <a:lumOff val="25000"/>
                  </a:schemeClr>
                </a:solidFill>
                <a:latin typeface="Bangla Sangam MN"/>
                <a:cs typeface="Bangla Sangam MN"/>
              </a:rPr>
              <a:t>reporting</a:t>
            </a:r>
            <a:r>
              <a:rPr lang="es-ES" sz="1800" dirty="0" smtClean="0">
                <a:solidFill>
                  <a:schemeClr val="tx1">
                    <a:lumMod val="75000"/>
                    <a:lumOff val="25000"/>
                  </a:schemeClr>
                </a:solidFill>
                <a:latin typeface="Bangla Sangam MN"/>
                <a:cs typeface="Bangla Sangam MN"/>
              </a:rPr>
              <a:t> específico.</a:t>
            </a:r>
            <a:endParaRPr lang="es-ES" sz="1800" dirty="0">
              <a:solidFill>
                <a:schemeClr val="tx1">
                  <a:lumMod val="75000"/>
                  <a:lumOff val="25000"/>
                </a:schemeClr>
              </a:solidFill>
              <a:latin typeface="Bangla Sangam MN"/>
              <a:cs typeface="Bangla Sangam MN"/>
            </a:endParaRPr>
          </a:p>
          <a:p>
            <a:endParaRPr lang="es-ES" sz="1800" dirty="0" smtClean="0">
              <a:solidFill>
                <a:schemeClr val="tx1">
                  <a:lumMod val="75000"/>
                  <a:lumOff val="25000"/>
                </a:schemeClr>
              </a:solidFill>
              <a:latin typeface="Bangla Sangam MN"/>
              <a:cs typeface="Bangla Sangam MN"/>
            </a:endParaRPr>
          </a:p>
          <a:p>
            <a:pPr marL="0" indent="0">
              <a:buFont typeface="Arial"/>
              <a:buNone/>
            </a:pPr>
            <a:endParaRPr lang="es-ES" dirty="0" smtClean="0"/>
          </a:p>
          <a:p>
            <a:endParaRPr lang="es-ES" dirty="0"/>
          </a:p>
        </p:txBody>
      </p:sp>
      <p:sp>
        <p:nvSpPr>
          <p:cNvPr id="9" name="Título 1"/>
          <p:cNvSpPr txBox="1">
            <a:spLocks/>
          </p:cNvSpPr>
          <p:nvPr/>
        </p:nvSpPr>
        <p:spPr>
          <a:xfrm>
            <a:off x="457200" y="791964"/>
            <a:ext cx="8229600" cy="625673"/>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s-ES_tradnl" sz="2400" dirty="0" smtClean="0">
                <a:solidFill>
                  <a:srgbClr val="595959"/>
                </a:solidFill>
                <a:latin typeface="Bangla Sangam MN"/>
                <a:cs typeface="Bangla Sangam MN"/>
              </a:rPr>
              <a:t>Módulos para consultores y managers</a:t>
            </a:r>
            <a:endParaRPr lang="es-ES" sz="2400" dirty="0">
              <a:solidFill>
                <a:srgbClr val="595959"/>
              </a:solidFill>
              <a:latin typeface="Bangla Sangam MN"/>
              <a:cs typeface="Bangla Sangam MN"/>
            </a:endParaRPr>
          </a:p>
        </p:txBody>
      </p:sp>
    </p:spTree>
    <p:extLst>
      <p:ext uri="{BB962C8B-B14F-4D97-AF65-F5344CB8AC3E}">
        <p14:creationId xmlns="" xmlns:p14="http://schemas.microsoft.com/office/powerpoint/2010/main" val="9039312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n 14"/>
          <p:cNvPicPr>
            <a:picLocks noChangeAspect="1"/>
          </p:cNvPicPr>
          <p:nvPr/>
        </p:nvPicPr>
        <p:blipFill>
          <a:blip r:embed="rId2"/>
          <a:stretch>
            <a:fillRect/>
          </a:stretch>
        </p:blipFill>
        <p:spPr>
          <a:xfrm>
            <a:off x="0" y="6598863"/>
            <a:ext cx="9144000" cy="256435"/>
          </a:xfrm>
          <a:prstGeom prst="rect">
            <a:avLst/>
          </a:prstGeom>
        </p:spPr>
      </p:pic>
      <p:pic>
        <p:nvPicPr>
          <p:cNvPr id="16" name="Imagen 15"/>
          <p:cNvPicPr>
            <a:picLocks noChangeAspect="1"/>
          </p:cNvPicPr>
          <p:nvPr/>
        </p:nvPicPr>
        <p:blipFill>
          <a:blip r:embed="rId3"/>
          <a:stretch>
            <a:fillRect/>
          </a:stretch>
        </p:blipFill>
        <p:spPr>
          <a:xfrm>
            <a:off x="175182" y="140912"/>
            <a:ext cx="1649609" cy="412402"/>
          </a:xfrm>
          <a:prstGeom prst="rect">
            <a:avLst/>
          </a:prstGeom>
        </p:spPr>
      </p:pic>
      <p:pic>
        <p:nvPicPr>
          <p:cNvPr id="17" name="Imagen 16"/>
          <p:cNvPicPr>
            <a:picLocks noChangeAspect="1"/>
          </p:cNvPicPr>
          <p:nvPr/>
        </p:nvPicPr>
        <p:blipFill>
          <a:blip r:embed="rId2"/>
          <a:stretch>
            <a:fillRect/>
          </a:stretch>
        </p:blipFill>
        <p:spPr>
          <a:xfrm flipV="1">
            <a:off x="2125950" y="111713"/>
            <a:ext cx="6776940" cy="173574"/>
          </a:xfrm>
          <a:prstGeom prst="rect">
            <a:avLst/>
          </a:prstGeom>
        </p:spPr>
      </p:pic>
      <p:grpSp>
        <p:nvGrpSpPr>
          <p:cNvPr id="6" name="Group 1"/>
          <p:cNvGrpSpPr>
            <a:grpSpLocks noRot="1"/>
          </p:cNvGrpSpPr>
          <p:nvPr/>
        </p:nvGrpSpPr>
        <p:grpSpPr bwMode="auto">
          <a:xfrm>
            <a:off x="928662" y="2057603"/>
            <a:ext cx="7316787" cy="2795587"/>
            <a:chOff x="567" y="1071"/>
            <a:chExt cx="4608" cy="1760"/>
          </a:xfrm>
        </p:grpSpPr>
        <p:sp>
          <p:nvSpPr>
            <p:cNvPr id="8" name="Rectangle 4"/>
            <p:cNvSpPr>
              <a:spLocks noChangeArrowheads="1"/>
            </p:cNvSpPr>
            <p:nvPr/>
          </p:nvSpPr>
          <p:spPr bwMode="auto">
            <a:xfrm>
              <a:off x="567" y="1264"/>
              <a:ext cx="1494" cy="394"/>
            </a:xfrm>
            <a:prstGeom prst="rect">
              <a:avLst/>
            </a:prstGeom>
            <a:noFill/>
            <a:ln w="9525">
              <a:noFill/>
              <a:miter lim="800000"/>
              <a:headEnd/>
              <a:tailEnd/>
            </a:ln>
          </p:spPr>
          <p:txBody>
            <a:bodyPr lIns="90000" rIns="90000"/>
            <a:lstStyle/>
            <a:p>
              <a:pPr>
                <a:lnSpc>
                  <a:spcPct val="101000"/>
                </a:lnSpc>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200" b="1" dirty="0">
                  <a:solidFill>
                    <a:srgbClr val="000000"/>
                  </a:solidFill>
                  <a:latin typeface="Bangla Sangam MN"/>
                </a:rPr>
                <a:t>IMPORTE:</a:t>
              </a:r>
            </a:p>
            <a:p>
              <a:pPr>
                <a:lnSpc>
                  <a:spcPct val="101000"/>
                </a:lnSpc>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s-ES" sz="1200" b="1" dirty="0">
                <a:solidFill>
                  <a:srgbClr val="000000"/>
                </a:solidFill>
                <a:latin typeface="Bangla Sangam MN"/>
              </a:endParaRPr>
            </a:p>
          </p:txBody>
        </p:sp>
        <p:sp>
          <p:nvSpPr>
            <p:cNvPr id="9" name="Rectangle 5"/>
            <p:cNvSpPr>
              <a:spLocks noChangeArrowheads="1"/>
            </p:cNvSpPr>
            <p:nvPr/>
          </p:nvSpPr>
          <p:spPr bwMode="auto">
            <a:xfrm>
              <a:off x="2061" y="1264"/>
              <a:ext cx="3115" cy="394"/>
            </a:xfrm>
            <a:prstGeom prst="rect">
              <a:avLst/>
            </a:prstGeom>
            <a:noFill/>
            <a:ln w="9525">
              <a:noFill/>
              <a:miter lim="800000"/>
              <a:headEnd/>
              <a:tailEnd/>
            </a:ln>
          </p:spPr>
          <p:txBody>
            <a:bodyPr lIns="90000" rIns="90000"/>
            <a:lstStyle/>
            <a:p>
              <a:pPr>
                <a:lnSpc>
                  <a:spcPct val="101000"/>
                </a:lnSpc>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200" b="1" dirty="0" smtClean="0">
                  <a:solidFill>
                    <a:srgbClr val="000000"/>
                  </a:solidFill>
                  <a:latin typeface="Bangla Sangam MN"/>
                </a:rPr>
                <a:t>5.250,00 € </a:t>
              </a:r>
              <a:endParaRPr lang="es-ES" sz="1200" b="1" dirty="0">
                <a:solidFill>
                  <a:srgbClr val="000000"/>
                </a:solidFill>
                <a:latin typeface="Bangla Sangam MN"/>
              </a:endParaRPr>
            </a:p>
          </p:txBody>
        </p:sp>
        <p:sp>
          <p:nvSpPr>
            <p:cNvPr id="10" name="Rectangle 8"/>
            <p:cNvSpPr>
              <a:spLocks noChangeArrowheads="1"/>
            </p:cNvSpPr>
            <p:nvPr/>
          </p:nvSpPr>
          <p:spPr bwMode="auto">
            <a:xfrm>
              <a:off x="567" y="2176"/>
              <a:ext cx="1494" cy="656"/>
            </a:xfrm>
            <a:prstGeom prst="rect">
              <a:avLst/>
            </a:prstGeom>
            <a:noFill/>
            <a:ln w="9525">
              <a:noFill/>
              <a:miter lim="800000"/>
              <a:headEnd/>
              <a:tailEnd/>
            </a:ln>
          </p:spPr>
          <p:txBody>
            <a:bodyPr lIns="90000" rIns="90000"/>
            <a:lstStyle/>
            <a:p>
              <a:pPr>
                <a:lnSpc>
                  <a:spcPct val="101000"/>
                </a:lnSpc>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200" b="1">
                  <a:solidFill>
                    <a:srgbClr val="000000"/>
                  </a:solidFill>
                  <a:latin typeface="Bangla Sangam MN"/>
                </a:rPr>
                <a:t>FINANCIACIÓN:</a:t>
              </a:r>
            </a:p>
            <a:p>
              <a:pPr>
                <a:lnSpc>
                  <a:spcPct val="101000"/>
                </a:lnSpc>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s-ES" sz="1200" b="1">
                <a:solidFill>
                  <a:srgbClr val="000000"/>
                </a:solidFill>
                <a:latin typeface="Bangla Sangam MN"/>
              </a:endParaRPr>
            </a:p>
          </p:txBody>
        </p:sp>
        <p:sp>
          <p:nvSpPr>
            <p:cNvPr id="11" name="Rectangle 9"/>
            <p:cNvSpPr>
              <a:spLocks noChangeArrowheads="1"/>
            </p:cNvSpPr>
            <p:nvPr/>
          </p:nvSpPr>
          <p:spPr bwMode="auto">
            <a:xfrm>
              <a:off x="2061" y="2176"/>
              <a:ext cx="3115" cy="656"/>
            </a:xfrm>
            <a:prstGeom prst="rect">
              <a:avLst/>
            </a:prstGeom>
            <a:noFill/>
            <a:ln w="9525">
              <a:noFill/>
              <a:miter lim="800000"/>
              <a:headEnd/>
              <a:tailEnd/>
            </a:ln>
          </p:spPr>
          <p:txBody>
            <a:bodyPr lIns="90000" rIns="90000"/>
            <a:lstStyle/>
            <a:p>
              <a:pPr>
                <a:lnSpc>
                  <a:spcPct val="101000"/>
                </a:lnSpc>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200" b="1" dirty="0">
                  <a:solidFill>
                    <a:srgbClr val="000000"/>
                  </a:solidFill>
                  <a:latin typeface="Bangla Sangam MN"/>
                </a:rPr>
                <a:t>Reserva de Plaza: </a:t>
              </a:r>
              <a:r>
                <a:rPr lang="es-ES" sz="1200" b="1" dirty="0" smtClean="0">
                  <a:solidFill>
                    <a:srgbClr val="000000"/>
                  </a:solidFill>
                  <a:latin typeface="Bangla Sangam MN"/>
                </a:rPr>
                <a:t>600 </a:t>
              </a:r>
              <a:r>
                <a:rPr lang="es-ES" sz="1200" b="1" dirty="0">
                  <a:solidFill>
                    <a:srgbClr val="000000"/>
                  </a:solidFill>
                  <a:latin typeface="Bangla Sangam MN"/>
                </a:rPr>
                <a:t>€</a:t>
              </a:r>
            </a:p>
            <a:p>
              <a:pPr>
                <a:lnSpc>
                  <a:spcPct val="101000"/>
                </a:lnSpc>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200" b="1" dirty="0">
                  <a:solidFill>
                    <a:srgbClr val="000000"/>
                  </a:solidFill>
                  <a:latin typeface="Bangla Sangam MN"/>
                </a:rPr>
                <a:t>Resto del importe:</a:t>
              </a:r>
            </a:p>
            <a:p>
              <a:pPr marL="457200" lvl="1" indent="0">
                <a:lnSpc>
                  <a:spcPct val="101000"/>
                </a:lnSpc>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200" b="1" dirty="0">
                  <a:solidFill>
                    <a:srgbClr val="000000"/>
                  </a:solidFill>
                  <a:latin typeface="Bangla Sangam MN"/>
                </a:rPr>
                <a:t>Financiado sin intereses en </a:t>
              </a:r>
              <a:r>
                <a:rPr lang="es-ES" sz="1200" b="1" dirty="0" smtClean="0">
                  <a:solidFill>
                    <a:srgbClr val="000000"/>
                  </a:solidFill>
                  <a:latin typeface="Bangla Sangam MN"/>
                </a:rPr>
                <a:t>10 </a:t>
              </a:r>
              <a:r>
                <a:rPr lang="es-ES" sz="1200" b="1" dirty="0">
                  <a:solidFill>
                    <a:srgbClr val="000000"/>
                  </a:solidFill>
                  <a:latin typeface="Bangla Sangam MN"/>
                </a:rPr>
                <a:t>cuotas mensuales.</a:t>
              </a:r>
            </a:p>
            <a:p>
              <a:pPr marL="457200" lvl="1" indent="0">
                <a:lnSpc>
                  <a:spcPct val="101000"/>
                </a:lnSpc>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200" b="1" dirty="0">
                  <a:solidFill>
                    <a:srgbClr val="000000"/>
                  </a:solidFill>
                  <a:latin typeface="Bangla Sangam MN"/>
                </a:rPr>
                <a:t>Contado con un 5% de descuento.</a:t>
              </a:r>
            </a:p>
          </p:txBody>
        </p:sp>
        <p:sp>
          <p:nvSpPr>
            <p:cNvPr id="12" name="Line 10"/>
            <p:cNvSpPr>
              <a:spLocks noChangeShapeType="1"/>
            </p:cNvSpPr>
            <p:nvPr/>
          </p:nvSpPr>
          <p:spPr bwMode="auto">
            <a:xfrm>
              <a:off x="567" y="1071"/>
              <a:ext cx="1494" cy="0"/>
            </a:xfrm>
            <a:prstGeom prst="line">
              <a:avLst/>
            </a:prstGeom>
            <a:noFill/>
            <a:ln w="5760">
              <a:solidFill>
                <a:srgbClr val="7030A0"/>
              </a:solidFill>
              <a:round/>
              <a:headEnd/>
              <a:tailEnd/>
            </a:ln>
            <a:effectLst/>
          </p:spPr>
          <p:txBody>
            <a:bodyPr/>
            <a:lstStyle/>
            <a:p>
              <a:endParaRPr lang="es-ES">
                <a:latin typeface="Bangla Sangam MN"/>
              </a:endParaRPr>
            </a:p>
          </p:txBody>
        </p:sp>
        <p:sp>
          <p:nvSpPr>
            <p:cNvPr id="13" name="Line 11"/>
            <p:cNvSpPr>
              <a:spLocks noChangeShapeType="1"/>
            </p:cNvSpPr>
            <p:nvPr/>
          </p:nvSpPr>
          <p:spPr bwMode="auto">
            <a:xfrm>
              <a:off x="2061" y="1071"/>
              <a:ext cx="3115" cy="0"/>
            </a:xfrm>
            <a:prstGeom prst="line">
              <a:avLst/>
            </a:prstGeom>
            <a:noFill/>
            <a:ln w="5760">
              <a:solidFill>
                <a:srgbClr val="7030A0"/>
              </a:solidFill>
              <a:round/>
              <a:headEnd/>
              <a:tailEnd/>
            </a:ln>
            <a:effectLst/>
          </p:spPr>
          <p:txBody>
            <a:bodyPr/>
            <a:lstStyle/>
            <a:p>
              <a:endParaRPr lang="es-ES">
                <a:latin typeface="Bangla Sangam MN"/>
              </a:endParaRPr>
            </a:p>
          </p:txBody>
        </p:sp>
        <p:sp>
          <p:nvSpPr>
            <p:cNvPr id="14" name="Line 12"/>
            <p:cNvSpPr>
              <a:spLocks noChangeShapeType="1"/>
            </p:cNvSpPr>
            <p:nvPr/>
          </p:nvSpPr>
          <p:spPr bwMode="auto">
            <a:xfrm>
              <a:off x="567" y="1264"/>
              <a:ext cx="1494" cy="0"/>
            </a:xfrm>
            <a:prstGeom prst="line">
              <a:avLst/>
            </a:prstGeom>
            <a:noFill/>
            <a:ln w="5760">
              <a:solidFill>
                <a:srgbClr val="7030A0"/>
              </a:solidFill>
              <a:round/>
              <a:headEnd/>
              <a:tailEnd/>
            </a:ln>
            <a:effectLst/>
          </p:spPr>
          <p:txBody>
            <a:bodyPr/>
            <a:lstStyle/>
            <a:p>
              <a:endParaRPr lang="es-ES">
                <a:latin typeface="Bangla Sangam MN"/>
              </a:endParaRPr>
            </a:p>
          </p:txBody>
        </p:sp>
        <p:sp>
          <p:nvSpPr>
            <p:cNvPr id="18" name="Line 13"/>
            <p:cNvSpPr>
              <a:spLocks noChangeShapeType="1"/>
            </p:cNvSpPr>
            <p:nvPr/>
          </p:nvSpPr>
          <p:spPr bwMode="auto">
            <a:xfrm>
              <a:off x="2061" y="1264"/>
              <a:ext cx="3115" cy="0"/>
            </a:xfrm>
            <a:prstGeom prst="line">
              <a:avLst/>
            </a:prstGeom>
            <a:noFill/>
            <a:ln w="5760">
              <a:solidFill>
                <a:srgbClr val="7030A0"/>
              </a:solidFill>
              <a:round/>
              <a:headEnd/>
              <a:tailEnd/>
            </a:ln>
            <a:effectLst/>
          </p:spPr>
          <p:txBody>
            <a:bodyPr/>
            <a:lstStyle/>
            <a:p>
              <a:endParaRPr lang="es-ES">
                <a:latin typeface="Bangla Sangam MN"/>
              </a:endParaRPr>
            </a:p>
          </p:txBody>
        </p:sp>
        <p:sp>
          <p:nvSpPr>
            <p:cNvPr id="19" name="Line 14"/>
            <p:cNvSpPr>
              <a:spLocks noChangeShapeType="1"/>
            </p:cNvSpPr>
            <p:nvPr/>
          </p:nvSpPr>
          <p:spPr bwMode="auto">
            <a:xfrm>
              <a:off x="567" y="1658"/>
              <a:ext cx="1494" cy="0"/>
            </a:xfrm>
            <a:prstGeom prst="line">
              <a:avLst/>
            </a:prstGeom>
            <a:noFill/>
            <a:ln w="5760">
              <a:solidFill>
                <a:srgbClr val="7030A0"/>
              </a:solidFill>
              <a:round/>
              <a:headEnd/>
              <a:tailEnd/>
            </a:ln>
            <a:effectLst/>
          </p:spPr>
          <p:txBody>
            <a:bodyPr/>
            <a:lstStyle/>
            <a:p>
              <a:endParaRPr lang="es-ES">
                <a:latin typeface="Bangla Sangam MN"/>
              </a:endParaRPr>
            </a:p>
          </p:txBody>
        </p:sp>
        <p:sp>
          <p:nvSpPr>
            <p:cNvPr id="20" name="Line 15"/>
            <p:cNvSpPr>
              <a:spLocks noChangeShapeType="1"/>
            </p:cNvSpPr>
            <p:nvPr/>
          </p:nvSpPr>
          <p:spPr bwMode="auto">
            <a:xfrm>
              <a:off x="2061" y="1658"/>
              <a:ext cx="3115" cy="0"/>
            </a:xfrm>
            <a:prstGeom prst="line">
              <a:avLst/>
            </a:prstGeom>
            <a:noFill/>
            <a:ln w="5760">
              <a:solidFill>
                <a:srgbClr val="7030A0"/>
              </a:solidFill>
              <a:round/>
              <a:headEnd/>
              <a:tailEnd/>
            </a:ln>
            <a:effectLst/>
          </p:spPr>
          <p:txBody>
            <a:bodyPr/>
            <a:lstStyle/>
            <a:p>
              <a:endParaRPr lang="es-ES">
                <a:latin typeface="Bangla Sangam MN"/>
              </a:endParaRPr>
            </a:p>
          </p:txBody>
        </p:sp>
        <p:sp>
          <p:nvSpPr>
            <p:cNvPr id="21" name="Line 16"/>
            <p:cNvSpPr>
              <a:spLocks noChangeShapeType="1"/>
            </p:cNvSpPr>
            <p:nvPr/>
          </p:nvSpPr>
          <p:spPr bwMode="auto">
            <a:xfrm>
              <a:off x="567" y="2176"/>
              <a:ext cx="1494" cy="0"/>
            </a:xfrm>
            <a:prstGeom prst="line">
              <a:avLst/>
            </a:prstGeom>
            <a:noFill/>
            <a:ln w="5760">
              <a:solidFill>
                <a:srgbClr val="7030A0"/>
              </a:solidFill>
              <a:round/>
              <a:headEnd/>
              <a:tailEnd/>
            </a:ln>
            <a:effectLst/>
          </p:spPr>
          <p:txBody>
            <a:bodyPr/>
            <a:lstStyle/>
            <a:p>
              <a:endParaRPr lang="es-ES">
                <a:latin typeface="Bangla Sangam MN"/>
              </a:endParaRPr>
            </a:p>
          </p:txBody>
        </p:sp>
        <p:sp>
          <p:nvSpPr>
            <p:cNvPr id="22" name="Line 17"/>
            <p:cNvSpPr>
              <a:spLocks noChangeShapeType="1"/>
            </p:cNvSpPr>
            <p:nvPr/>
          </p:nvSpPr>
          <p:spPr bwMode="auto">
            <a:xfrm>
              <a:off x="2061" y="2176"/>
              <a:ext cx="3115" cy="0"/>
            </a:xfrm>
            <a:prstGeom prst="line">
              <a:avLst/>
            </a:prstGeom>
            <a:noFill/>
            <a:ln w="5760">
              <a:solidFill>
                <a:srgbClr val="7030A0"/>
              </a:solidFill>
              <a:round/>
              <a:headEnd/>
              <a:tailEnd/>
            </a:ln>
            <a:effectLst/>
          </p:spPr>
          <p:txBody>
            <a:bodyPr/>
            <a:lstStyle/>
            <a:p>
              <a:endParaRPr lang="es-ES">
                <a:latin typeface="Bangla Sangam MN"/>
              </a:endParaRPr>
            </a:p>
          </p:txBody>
        </p:sp>
        <p:sp>
          <p:nvSpPr>
            <p:cNvPr id="23" name="Line 18"/>
            <p:cNvSpPr>
              <a:spLocks noChangeShapeType="1"/>
            </p:cNvSpPr>
            <p:nvPr/>
          </p:nvSpPr>
          <p:spPr bwMode="auto">
            <a:xfrm>
              <a:off x="567" y="2832"/>
              <a:ext cx="1494" cy="0"/>
            </a:xfrm>
            <a:prstGeom prst="line">
              <a:avLst/>
            </a:prstGeom>
            <a:noFill/>
            <a:ln w="5760">
              <a:solidFill>
                <a:srgbClr val="7030A0"/>
              </a:solidFill>
              <a:round/>
              <a:headEnd/>
              <a:tailEnd/>
            </a:ln>
            <a:effectLst/>
          </p:spPr>
          <p:txBody>
            <a:bodyPr/>
            <a:lstStyle/>
            <a:p>
              <a:endParaRPr lang="es-ES">
                <a:latin typeface="Bangla Sangam MN"/>
              </a:endParaRPr>
            </a:p>
          </p:txBody>
        </p:sp>
        <p:sp>
          <p:nvSpPr>
            <p:cNvPr id="24" name="Line 19"/>
            <p:cNvSpPr>
              <a:spLocks noChangeShapeType="1"/>
            </p:cNvSpPr>
            <p:nvPr/>
          </p:nvSpPr>
          <p:spPr bwMode="auto">
            <a:xfrm>
              <a:off x="2061" y="2832"/>
              <a:ext cx="3115" cy="0"/>
            </a:xfrm>
            <a:prstGeom prst="line">
              <a:avLst/>
            </a:prstGeom>
            <a:noFill/>
            <a:ln w="5760">
              <a:solidFill>
                <a:srgbClr val="7030A0"/>
              </a:solidFill>
              <a:round/>
              <a:headEnd/>
              <a:tailEnd/>
            </a:ln>
            <a:effectLst/>
          </p:spPr>
          <p:txBody>
            <a:bodyPr/>
            <a:lstStyle/>
            <a:p>
              <a:endParaRPr lang="es-ES">
                <a:latin typeface="Bangla Sangam MN"/>
              </a:endParaRPr>
            </a:p>
          </p:txBody>
        </p:sp>
        <p:sp>
          <p:nvSpPr>
            <p:cNvPr id="25" name="Line 20"/>
            <p:cNvSpPr>
              <a:spLocks noChangeShapeType="1"/>
            </p:cNvSpPr>
            <p:nvPr/>
          </p:nvSpPr>
          <p:spPr bwMode="auto">
            <a:xfrm>
              <a:off x="567" y="1071"/>
              <a:ext cx="0" cy="193"/>
            </a:xfrm>
            <a:prstGeom prst="line">
              <a:avLst/>
            </a:prstGeom>
            <a:noFill/>
            <a:ln w="5760">
              <a:solidFill>
                <a:srgbClr val="7030A0"/>
              </a:solidFill>
              <a:round/>
              <a:headEnd/>
              <a:tailEnd/>
            </a:ln>
            <a:effectLst/>
          </p:spPr>
          <p:txBody>
            <a:bodyPr/>
            <a:lstStyle/>
            <a:p>
              <a:endParaRPr lang="es-ES">
                <a:latin typeface="Bangla Sangam MN"/>
              </a:endParaRPr>
            </a:p>
          </p:txBody>
        </p:sp>
        <p:sp>
          <p:nvSpPr>
            <p:cNvPr id="26" name="Line 21"/>
            <p:cNvSpPr>
              <a:spLocks noChangeShapeType="1"/>
            </p:cNvSpPr>
            <p:nvPr/>
          </p:nvSpPr>
          <p:spPr bwMode="auto">
            <a:xfrm>
              <a:off x="567" y="1264"/>
              <a:ext cx="0" cy="394"/>
            </a:xfrm>
            <a:prstGeom prst="line">
              <a:avLst/>
            </a:prstGeom>
            <a:noFill/>
            <a:ln w="5760">
              <a:solidFill>
                <a:srgbClr val="7030A0"/>
              </a:solidFill>
              <a:round/>
              <a:headEnd/>
              <a:tailEnd/>
            </a:ln>
            <a:effectLst/>
          </p:spPr>
          <p:txBody>
            <a:bodyPr/>
            <a:lstStyle/>
            <a:p>
              <a:endParaRPr lang="es-ES">
                <a:latin typeface="Bangla Sangam MN"/>
              </a:endParaRPr>
            </a:p>
          </p:txBody>
        </p:sp>
        <p:sp>
          <p:nvSpPr>
            <p:cNvPr id="27" name="Line 22"/>
            <p:cNvSpPr>
              <a:spLocks noChangeShapeType="1"/>
            </p:cNvSpPr>
            <p:nvPr/>
          </p:nvSpPr>
          <p:spPr bwMode="auto">
            <a:xfrm>
              <a:off x="567" y="1658"/>
              <a:ext cx="0" cy="518"/>
            </a:xfrm>
            <a:prstGeom prst="line">
              <a:avLst/>
            </a:prstGeom>
            <a:noFill/>
            <a:ln w="5760">
              <a:solidFill>
                <a:srgbClr val="7030A0"/>
              </a:solidFill>
              <a:round/>
              <a:headEnd/>
              <a:tailEnd/>
            </a:ln>
            <a:effectLst/>
          </p:spPr>
          <p:txBody>
            <a:bodyPr/>
            <a:lstStyle/>
            <a:p>
              <a:endParaRPr lang="es-ES">
                <a:latin typeface="Bangla Sangam MN"/>
              </a:endParaRPr>
            </a:p>
          </p:txBody>
        </p:sp>
        <p:sp>
          <p:nvSpPr>
            <p:cNvPr id="28" name="Line 23"/>
            <p:cNvSpPr>
              <a:spLocks noChangeShapeType="1"/>
            </p:cNvSpPr>
            <p:nvPr/>
          </p:nvSpPr>
          <p:spPr bwMode="auto">
            <a:xfrm>
              <a:off x="567" y="2176"/>
              <a:ext cx="0" cy="656"/>
            </a:xfrm>
            <a:prstGeom prst="line">
              <a:avLst/>
            </a:prstGeom>
            <a:noFill/>
            <a:ln w="5760">
              <a:solidFill>
                <a:srgbClr val="7030A0"/>
              </a:solidFill>
              <a:round/>
              <a:headEnd/>
              <a:tailEnd/>
            </a:ln>
            <a:effectLst/>
          </p:spPr>
          <p:txBody>
            <a:bodyPr/>
            <a:lstStyle/>
            <a:p>
              <a:endParaRPr lang="es-ES">
                <a:latin typeface="Bangla Sangam MN"/>
              </a:endParaRPr>
            </a:p>
          </p:txBody>
        </p:sp>
        <p:sp>
          <p:nvSpPr>
            <p:cNvPr id="29" name="Line 24"/>
            <p:cNvSpPr>
              <a:spLocks noChangeShapeType="1"/>
            </p:cNvSpPr>
            <p:nvPr/>
          </p:nvSpPr>
          <p:spPr bwMode="auto">
            <a:xfrm>
              <a:off x="2061" y="1071"/>
              <a:ext cx="0" cy="193"/>
            </a:xfrm>
            <a:prstGeom prst="line">
              <a:avLst/>
            </a:prstGeom>
            <a:noFill/>
            <a:ln w="5760">
              <a:solidFill>
                <a:srgbClr val="7030A0"/>
              </a:solidFill>
              <a:round/>
              <a:headEnd/>
              <a:tailEnd/>
            </a:ln>
            <a:effectLst/>
          </p:spPr>
          <p:txBody>
            <a:bodyPr/>
            <a:lstStyle/>
            <a:p>
              <a:endParaRPr lang="es-ES">
                <a:latin typeface="Bangla Sangam MN"/>
              </a:endParaRPr>
            </a:p>
          </p:txBody>
        </p:sp>
        <p:sp>
          <p:nvSpPr>
            <p:cNvPr id="30" name="Line 25"/>
            <p:cNvSpPr>
              <a:spLocks noChangeShapeType="1"/>
            </p:cNvSpPr>
            <p:nvPr/>
          </p:nvSpPr>
          <p:spPr bwMode="auto">
            <a:xfrm>
              <a:off x="2061" y="1264"/>
              <a:ext cx="0" cy="394"/>
            </a:xfrm>
            <a:prstGeom prst="line">
              <a:avLst/>
            </a:prstGeom>
            <a:noFill/>
            <a:ln w="5760">
              <a:solidFill>
                <a:srgbClr val="7030A0"/>
              </a:solidFill>
              <a:round/>
              <a:headEnd/>
              <a:tailEnd/>
            </a:ln>
            <a:effectLst/>
          </p:spPr>
          <p:txBody>
            <a:bodyPr/>
            <a:lstStyle/>
            <a:p>
              <a:endParaRPr lang="es-ES">
                <a:latin typeface="Bangla Sangam MN"/>
              </a:endParaRPr>
            </a:p>
          </p:txBody>
        </p:sp>
        <p:sp>
          <p:nvSpPr>
            <p:cNvPr id="31" name="Line 26"/>
            <p:cNvSpPr>
              <a:spLocks noChangeShapeType="1"/>
            </p:cNvSpPr>
            <p:nvPr/>
          </p:nvSpPr>
          <p:spPr bwMode="auto">
            <a:xfrm>
              <a:off x="2061" y="1658"/>
              <a:ext cx="0" cy="518"/>
            </a:xfrm>
            <a:prstGeom prst="line">
              <a:avLst/>
            </a:prstGeom>
            <a:noFill/>
            <a:ln w="5760">
              <a:solidFill>
                <a:srgbClr val="7030A0"/>
              </a:solidFill>
              <a:round/>
              <a:headEnd/>
              <a:tailEnd/>
            </a:ln>
            <a:effectLst/>
          </p:spPr>
          <p:txBody>
            <a:bodyPr/>
            <a:lstStyle/>
            <a:p>
              <a:endParaRPr lang="es-ES">
                <a:latin typeface="Bangla Sangam MN"/>
              </a:endParaRPr>
            </a:p>
          </p:txBody>
        </p:sp>
        <p:sp>
          <p:nvSpPr>
            <p:cNvPr id="32" name="Line 27"/>
            <p:cNvSpPr>
              <a:spLocks noChangeShapeType="1"/>
            </p:cNvSpPr>
            <p:nvPr/>
          </p:nvSpPr>
          <p:spPr bwMode="auto">
            <a:xfrm>
              <a:off x="2061" y="2176"/>
              <a:ext cx="0" cy="656"/>
            </a:xfrm>
            <a:prstGeom prst="line">
              <a:avLst/>
            </a:prstGeom>
            <a:noFill/>
            <a:ln w="5760">
              <a:solidFill>
                <a:srgbClr val="7030A0"/>
              </a:solidFill>
              <a:round/>
              <a:headEnd/>
              <a:tailEnd/>
            </a:ln>
            <a:effectLst/>
          </p:spPr>
          <p:txBody>
            <a:bodyPr/>
            <a:lstStyle/>
            <a:p>
              <a:endParaRPr lang="es-ES">
                <a:latin typeface="Bangla Sangam MN"/>
              </a:endParaRPr>
            </a:p>
          </p:txBody>
        </p:sp>
        <p:sp>
          <p:nvSpPr>
            <p:cNvPr id="33" name="Line 28"/>
            <p:cNvSpPr>
              <a:spLocks noChangeShapeType="1"/>
            </p:cNvSpPr>
            <p:nvPr/>
          </p:nvSpPr>
          <p:spPr bwMode="auto">
            <a:xfrm>
              <a:off x="5176" y="1071"/>
              <a:ext cx="0" cy="193"/>
            </a:xfrm>
            <a:prstGeom prst="line">
              <a:avLst/>
            </a:prstGeom>
            <a:noFill/>
            <a:ln w="5760">
              <a:solidFill>
                <a:srgbClr val="7030A0"/>
              </a:solidFill>
              <a:round/>
              <a:headEnd/>
              <a:tailEnd/>
            </a:ln>
            <a:effectLst/>
          </p:spPr>
          <p:txBody>
            <a:bodyPr/>
            <a:lstStyle/>
            <a:p>
              <a:endParaRPr lang="es-ES">
                <a:latin typeface="Bangla Sangam MN"/>
              </a:endParaRPr>
            </a:p>
          </p:txBody>
        </p:sp>
        <p:sp>
          <p:nvSpPr>
            <p:cNvPr id="34" name="Line 29"/>
            <p:cNvSpPr>
              <a:spLocks noChangeShapeType="1"/>
            </p:cNvSpPr>
            <p:nvPr/>
          </p:nvSpPr>
          <p:spPr bwMode="auto">
            <a:xfrm>
              <a:off x="5176" y="1264"/>
              <a:ext cx="0" cy="394"/>
            </a:xfrm>
            <a:prstGeom prst="line">
              <a:avLst/>
            </a:prstGeom>
            <a:noFill/>
            <a:ln w="5760">
              <a:solidFill>
                <a:srgbClr val="7030A0"/>
              </a:solidFill>
              <a:round/>
              <a:headEnd/>
              <a:tailEnd/>
            </a:ln>
            <a:effectLst/>
          </p:spPr>
          <p:txBody>
            <a:bodyPr/>
            <a:lstStyle/>
            <a:p>
              <a:endParaRPr lang="es-ES">
                <a:latin typeface="Bangla Sangam MN"/>
              </a:endParaRPr>
            </a:p>
          </p:txBody>
        </p:sp>
        <p:sp>
          <p:nvSpPr>
            <p:cNvPr id="35" name="Line 30"/>
            <p:cNvSpPr>
              <a:spLocks noChangeShapeType="1"/>
            </p:cNvSpPr>
            <p:nvPr/>
          </p:nvSpPr>
          <p:spPr bwMode="auto">
            <a:xfrm>
              <a:off x="5176" y="1658"/>
              <a:ext cx="0" cy="518"/>
            </a:xfrm>
            <a:prstGeom prst="line">
              <a:avLst/>
            </a:prstGeom>
            <a:noFill/>
            <a:ln w="5760">
              <a:solidFill>
                <a:srgbClr val="7030A0"/>
              </a:solidFill>
              <a:round/>
              <a:headEnd/>
              <a:tailEnd/>
            </a:ln>
            <a:effectLst/>
          </p:spPr>
          <p:txBody>
            <a:bodyPr/>
            <a:lstStyle/>
            <a:p>
              <a:endParaRPr lang="es-ES">
                <a:latin typeface="Bangla Sangam MN"/>
              </a:endParaRPr>
            </a:p>
          </p:txBody>
        </p:sp>
        <p:sp>
          <p:nvSpPr>
            <p:cNvPr id="36" name="Line 31"/>
            <p:cNvSpPr>
              <a:spLocks noChangeShapeType="1"/>
            </p:cNvSpPr>
            <p:nvPr/>
          </p:nvSpPr>
          <p:spPr bwMode="auto">
            <a:xfrm>
              <a:off x="5176" y="2176"/>
              <a:ext cx="0" cy="656"/>
            </a:xfrm>
            <a:prstGeom prst="line">
              <a:avLst/>
            </a:prstGeom>
            <a:noFill/>
            <a:ln w="5760">
              <a:solidFill>
                <a:srgbClr val="7030A0"/>
              </a:solidFill>
              <a:round/>
              <a:headEnd/>
              <a:tailEnd/>
            </a:ln>
            <a:effectLst/>
          </p:spPr>
          <p:txBody>
            <a:bodyPr/>
            <a:lstStyle/>
            <a:p>
              <a:endParaRPr lang="es-ES">
                <a:latin typeface="Bangla Sangam MN"/>
              </a:endParaRPr>
            </a:p>
          </p:txBody>
        </p:sp>
      </p:grpSp>
      <p:sp>
        <p:nvSpPr>
          <p:cNvPr id="37" name="Text Box 32"/>
          <p:cNvSpPr txBox="1">
            <a:spLocks noChangeArrowheads="1"/>
          </p:cNvSpPr>
          <p:nvPr/>
        </p:nvSpPr>
        <p:spPr bwMode="auto">
          <a:xfrm>
            <a:off x="900113" y="428625"/>
            <a:ext cx="7815262" cy="428625"/>
          </a:xfrm>
          <a:prstGeom prst="rect">
            <a:avLst/>
          </a:prstGeom>
          <a:noFill/>
          <a:ln w="9525" cap="flat">
            <a:noFill/>
            <a:round/>
            <a:headEnd/>
            <a:tailEnd/>
          </a:ln>
          <a:effectLst/>
        </p:spPr>
        <p:txBody>
          <a:bodyPr lIns="90000" tIns="46800" rIns="90000" bIns="46800"/>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2400" b="1" dirty="0">
                <a:solidFill>
                  <a:srgbClr val="9900BF"/>
                </a:solidFill>
                <a:effectLst>
                  <a:outerShdw blurRad="38100" dist="38100" dir="2700000" algn="tl">
                    <a:srgbClr val="C0C0C0"/>
                  </a:outerShdw>
                </a:effectLst>
                <a:latin typeface="Verdana" charset="0"/>
              </a:rPr>
              <a:t>CARACTERÍSTICAS </a:t>
            </a:r>
            <a:r>
              <a:rPr lang="es-ES" sz="2400" b="1" dirty="0" smtClean="0">
                <a:solidFill>
                  <a:srgbClr val="9900BF"/>
                </a:solidFill>
                <a:effectLst>
                  <a:outerShdw blurRad="38100" dist="38100" dir="2700000" algn="tl">
                    <a:srgbClr val="C0C0C0"/>
                  </a:outerShdw>
                </a:effectLst>
                <a:latin typeface="Verdana" charset="0"/>
              </a:rPr>
              <a:t>DE LOS MASTERS </a:t>
            </a:r>
            <a:endParaRPr lang="es-ES" sz="2400" b="1" dirty="0">
              <a:solidFill>
                <a:srgbClr val="9900BF"/>
              </a:solidFill>
              <a:effectLst>
                <a:outerShdw blurRad="38100" dist="38100" dir="2700000" algn="tl">
                  <a:srgbClr val="C0C0C0"/>
                </a:outerShdw>
              </a:effectLst>
              <a:latin typeface="Verdana" charset="0"/>
            </a:endParaRPr>
          </a:p>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2800" b="1" dirty="0">
                <a:solidFill>
                  <a:srgbClr val="9900BF"/>
                </a:solidFill>
                <a:effectLst>
                  <a:outerShdw blurRad="38100" dist="38100" dir="2700000" algn="tl">
                    <a:srgbClr val="C0C0C0"/>
                  </a:outerShdw>
                </a:effectLst>
                <a:latin typeface="Verdana" charset="0"/>
              </a:rPr>
              <a:t/>
            </a:r>
            <a:br>
              <a:rPr lang="es-ES" sz="2800" b="1" dirty="0">
                <a:solidFill>
                  <a:srgbClr val="9900BF"/>
                </a:solidFill>
                <a:effectLst>
                  <a:outerShdw blurRad="38100" dist="38100" dir="2700000" algn="tl">
                    <a:srgbClr val="C0C0C0"/>
                  </a:outerShdw>
                </a:effectLst>
                <a:latin typeface="Verdana" charset="0"/>
              </a:rPr>
            </a:br>
            <a:endParaRPr lang="es-ES" sz="2800" b="1" dirty="0">
              <a:solidFill>
                <a:srgbClr val="9900BF"/>
              </a:solidFill>
              <a:effectLst>
                <a:outerShdw blurRad="38100" dist="38100" dir="2700000" algn="tl">
                  <a:srgbClr val="C0C0C0"/>
                </a:outerShdw>
              </a:effectLst>
              <a:latin typeface="Verdana" charset="0"/>
            </a:endParaRPr>
          </a:p>
        </p:txBody>
      </p:sp>
      <p:sp>
        <p:nvSpPr>
          <p:cNvPr id="38" name="37 Rectángulo"/>
          <p:cNvSpPr/>
          <p:nvPr/>
        </p:nvSpPr>
        <p:spPr>
          <a:xfrm>
            <a:off x="957211" y="3072010"/>
            <a:ext cx="1533112" cy="278859"/>
          </a:xfrm>
          <a:prstGeom prst="rect">
            <a:avLst/>
          </a:prstGeom>
        </p:spPr>
        <p:txBody>
          <a:bodyPr wrap="none">
            <a:spAutoFit/>
          </a:bodyPr>
          <a:lstStyle/>
          <a:p>
            <a:pPr>
              <a:lnSpc>
                <a:spcPct val="101000"/>
              </a:lnSpc>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200" b="1" dirty="0" smtClean="0">
                <a:solidFill>
                  <a:srgbClr val="000000"/>
                </a:solidFill>
                <a:latin typeface="Bangla Sangam MN"/>
              </a:rPr>
              <a:t>BECAS Y AYUDAS</a:t>
            </a:r>
            <a:endParaRPr lang="es-ES" sz="1200" b="1" dirty="0">
              <a:solidFill>
                <a:srgbClr val="000000"/>
              </a:solidFill>
              <a:latin typeface="Bangla Sangam MN"/>
            </a:endParaRPr>
          </a:p>
        </p:txBody>
      </p:sp>
      <p:sp>
        <p:nvSpPr>
          <p:cNvPr id="39" name="38 Rectángulo"/>
          <p:cNvSpPr/>
          <p:nvPr/>
        </p:nvSpPr>
        <p:spPr>
          <a:xfrm>
            <a:off x="3528979" y="3214886"/>
            <a:ext cx="3074816" cy="278859"/>
          </a:xfrm>
          <a:prstGeom prst="rect">
            <a:avLst/>
          </a:prstGeom>
        </p:spPr>
        <p:txBody>
          <a:bodyPr wrap="none">
            <a:spAutoFit/>
          </a:bodyPr>
          <a:lstStyle/>
          <a:p>
            <a:pPr>
              <a:lnSpc>
                <a:spcPct val="101000"/>
              </a:lnSpc>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200" b="1" dirty="0" smtClean="0">
                <a:solidFill>
                  <a:srgbClr val="000000"/>
                </a:solidFill>
                <a:latin typeface="Bangla Sangam MN"/>
              </a:rPr>
              <a:t>AYUDAS INNOVA Y BECAS NECESITAS</a:t>
            </a:r>
            <a:endParaRPr lang="es-ES" sz="1200" b="1" dirty="0">
              <a:solidFill>
                <a:srgbClr val="000000"/>
              </a:solidFill>
              <a:latin typeface="Bangla Sangam MN"/>
            </a:endParaRPr>
          </a:p>
        </p:txBody>
      </p:sp>
      <p:sp>
        <p:nvSpPr>
          <p:cNvPr id="40" name="39 Rectángulo"/>
          <p:cNvSpPr/>
          <p:nvPr/>
        </p:nvSpPr>
        <p:spPr>
          <a:xfrm>
            <a:off x="957211" y="2071878"/>
            <a:ext cx="1011815" cy="278859"/>
          </a:xfrm>
          <a:prstGeom prst="rect">
            <a:avLst/>
          </a:prstGeom>
        </p:spPr>
        <p:txBody>
          <a:bodyPr wrap="none">
            <a:spAutoFit/>
          </a:bodyPr>
          <a:lstStyle/>
          <a:p>
            <a:pPr>
              <a:lnSpc>
                <a:spcPct val="101000"/>
              </a:lnSpc>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200" b="1" dirty="0" smtClean="0">
                <a:solidFill>
                  <a:srgbClr val="000000"/>
                </a:solidFill>
                <a:latin typeface="Bangla Sangam MN"/>
              </a:rPr>
              <a:t>DURACIÓN</a:t>
            </a:r>
            <a:endParaRPr lang="es-ES" sz="1200" b="1" dirty="0">
              <a:solidFill>
                <a:srgbClr val="000000"/>
              </a:solidFill>
              <a:latin typeface="Bangla Sangam MN"/>
            </a:endParaRPr>
          </a:p>
        </p:txBody>
      </p:sp>
      <p:sp>
        <p:nvSpPr>
          <p:cNvPr id="41" name="40 Rectángulo"/>
          <p:cNvSpPr/>
          <p:nvPr/>
        </p:nvSpPr>
        <p:spPr>
          <a:xfrm>
            <a:off x="3314665" y="2071878"/>
            <a:ext cx="2712409" cy="278859"/>
          </a:xfrm>
          <a:prstGeom prst="rect">
            <a:avLst/>
          </a:prstGeom>
        </p:spPr>
        <p:txBody>
          <a:bodyPr wrap="none">
            <a:spAutoFit/>
          </a:bodyPr>
          <a:lstStyle/>
          <a:p>
            <a:pPr>
              <a:lnSpc>
                <a:spcPct val="101000"/>
              </a:lnSpc>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200" b="1" dirty="0" smtClean="0">
                <a:solidFill>
                  <a:srgbClr val="000000"/>
                </a:solidFill>
                <a:latin typeface="Bangla Sangam MN"/>
              </a:rPr>
              <a:t>10 MESES / 750 HORAS LECTIVAS</a:t>
            </a:r>
            <a:endParaRPr lang="es-ES" sz="1200" b="1" dirty="0">
              <a:solidFill>
                <a:srgbClr val="000000"/>
              </a:solidFill>
              <a:latin typeface="Bangla Sangam MN"/>
            </a:endParaRPr>
          </a:p>
        </p:txBody>
      </p:sp>
    </p:spTree>
    <p:extLst>
      <p:ext uri="{BB962C8B-B14F-4D97-AF65-F5344CB8AC3E}">
        <p14:creationId xmlns="" xmlns:p14="http://schemas.microsoft.com/office/powerpoint/2010/main" val="10293409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n 14"/>
          <p:cNvPicPr>
            <a:picLocks noChangeAspect="1"/>
          </p:cNvPicPr>
          <p:nvPr/>
        </p:nvPicPr>
        <p:blipFill>
          <a:blip r:embed="rId2"/>
          <a:stretch>
            <a:fillRect/>
          </a:stretch>
        </p:blipFill>
        <p:spPr>
          <a:xfrm>
            <a:off x="0" y="6598863"/>
            <a:ext cx="9144000" cy="256435"/>
          </a:xfrm>
          <a:prstGeom prst="rect">
            <a:avLst/>
          </a:prstGeom>
        </p:spPr>
      </p:pic>
      <p:pic>
        <p:nvPicPr>
          <p:cNvPr id="16" name="Imagen 15"/>
          <p:cNvPicPr>
            <a:picLocks noChangeAspect="1"/>
          </p:cNvPicPr>
          <p:nvPr/>
        </p:nvPicPr>
        <p:blipFill>
          <a:blip r:embed="rId3"/>
          <a:stretch>
            <a:fillRect/>
          </a:stretch>
        </p:blipFill>
        <p:spPr>
          <a:xfrm>
            <a:off x="175182" y="140912"/>
            <a:ext cx="1649609" cy="412402"/>
          </a:xfrm>
          <a:prstGeom prst="rect">
            <a:avLst/>
          </a:prstGeom>
        </p:spPr>
      </p:pic>
      <p:pic>
        <p:nvPicPr>
          <p:cNvPr id="17" name="Imagen 16"/>
          <p:cNvPicPr>
            <a:picLocks noChangeAspect="1"/>
          </p:cNvPicPr>
          <p:nvPr/>
        </p:nvPicPr>
        <p:blipFill>
          <a:blip r:embed="rId2"/>
          <a:stretch>
            <a:fillRect/>
          </a:stretch>
        </p:blipFill>
        <p:spPr>
          <a:xfrm flipV="1">
            <a:off x="2125950" y="111713"/>
            <a:ext cx="6776940" cy="173574"/>
          </a:xfrm>
          <a:prstGeom prst="rect">
            <a:avLst/>
          </a:prstGeom>
        </p:spPr>
      </p:pic>
      <p:pic>
        <p:nvPicPr>
          <p:cNvPr id="6" name="Picture 1"/>
          <p:cNvPicPr>
            <a:picLocks noChangeAspect="1" noChangeArrowheads="1"/>
          </p:cNvPicPr>
          <p:nvPr/>
        </p:nvPicPr>
        <p:blipFill>
          <a:blip r:embed="rId4" cstate="print"/>
          <a:srcRect/>
          <a:stretch>
            <a:fillRect/>
          </a:stretch>
        </p:blipFill>
        <p:spPr bwMode="auto">
          <a:xfrm>
            <a:off x="1357313" y="1135063"/>
            <a:ext cx="1336675" cy="3240087"/>
          </a:xfrm>
          <a:prstGeom prst="rect">
            <a:avLst/>
          </a:prstGeom>
          <a:noFill/>
          <a:ln w="9525" cap="flat">
            <a:noFill/>
            <a:round/>
            <a:headEnd/>
            <a:tailEnd/>
          </a:ln>
          <a:effectLst/>
        </p:spPr>
      </p:pic>
      <p:pic>
        <p:nvPicPr>
          <p:cNvPr id="8" name="Picture 2"/>
          <p:cNvPicPr>
            <a:picLocks noChangeAspect="1" noChangeArrowheads="1"/>
          </p:cNvPicPr>
          <p:nvPr/>
        </p:nvPicPr>
        <p:blipFill>
          <a:blip r:embed="rId5" cstate="print"/>
          <a:srcRect/>
          <a:stretch>
            <a:fillRect/>
          </a:stretch>
        </p:blipFill>
        <p:spPr bwMode="auto">
          <a:xfrm>
            <a:off x="1357313" y="4206875"/>
            <a:ext cx="1354137" cy="1296988"/>
          </a:xfrm>
          <a:prstGeom prst="rect">
            <a:avLst/>
          </a:prstGeom>
          <a:noFill/>
          <a:ln w="9525" cap="flat">
            <a:noFill/>
            <a:round/>
            <a:headEnd/>
            <a:tailEnd/>
          </a:ln>
          <a:effectLst/>
        </p:spPr>
      </p:pic>
      <p:pic>
        <p:nvPicPr>
          <p:cNvPr id="9" name="Picture 3"/>
          <p:cNvPicPr>
            <a:picLocks noChangeAspect="1" noChangeArrowheads="1"/>
          </p:cNvPicPr>
          <p:nvPr/>
        </p:nvPicPr>
        <p:blipFill>
          <a:blip r:embed="rId6" cstate="print"/>
          <a:srcRect/>
          <a:stretch>
            <a:fillRect/>
          </a:stretch>
        </p:blipFill>
        <p:spPr bwMode="auto">
          <a:xfrm>
            <a:off x="1357313" y="5421313"/>
            <a:ext cx="1338262" cy="936625"/>
          </a:xfrm>
          <a:prstGeom prst="rect">
            <a:avLst/>
          </a:prstGeom>
          <a:noFill/>
          <a:ln w="9525" cap="flat">
            <a:noFill/>
            <a:round/>
            <a:headEnd/>
            <a:tailEnd/>
          </a:ln>
          <a:effectLst/>
        </p:spPr>
      </p:pic>
      <p:sp>
        <p:nvSpPr>
          <p:cNvPr id="10" name="Text Box 4"/>
          <p:cNvSpPr txBox="1">
            <a:spLocks noChangeArrowheads="1"/>
          </p:cNvSpPr>
          <p:nvPr/>
        </p:nvSpPr>
        <p:spPr bwMode="auto">
          <a:xfrm>
            <a:off x="2714625" y="1143000"/>
            <a:ext cx="5072063" cy="648512"/>
          </a:xfrm>
          <a:prstGeom prst="rect">
            <a:avLst/>
          </a:prstGeom>
          <a:noFill/>
          <a:ln w="9525" cap="flat">
            <a:noFill/>
            <a:round/>
            <a:headEnd/>
            <a:tailEnd/>
          </a:ln>
          <a:effectLst/>
        </p:spPr>
        <p:txBody>
          <a:bodyPr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200" dirty="0">
                <a:solidFill>
                  <a:srgbClr val="000000"/>
                </a:solidFill>
                <a:latin typeface="Bangla Sangam MN"/>
              </a:rPr>
              <a:t>En la Solicitud de Admisión deberás rellenar tus datos personales y adjuntar toda la documentación necesaria para evaluar tu candidatura. La documentación que debes enviar obligatoriamente es: </a:t>
            </a:r>
          </a:p>
        </p:txBody>
      </p:sp>
      <p:sp>
        <p:nvSpPr>
          <p:cNvPr id="11" name="Text Box 5"/>
          <p:cNvSpPr txBox="1">
            <a:spLocks noChangeArrowheads="1"/>
          </p:cNvSpPr>
          <p:nvPr/>
        </p:nvSpPr>
        <p:spPr bwMode="auto">
          <a:xfrm>
            <a:off x="2714625" y="1885071"/>
            <a:ext cx="5214938" cy="2310505"/>
          </a:xfrm>
          <a:prstGeom prst="rect">
            <a:avLst/>
          </a:prstGeom>
          <a:noFill/>
          <a:ln w="9525" cap="flat">
            <a:noFill/>
            <a:round/>
            <a:headEnd/>
            <a:tailEnd/>
          </a:ln>
          <a:effectLst/>
        </p:spPr>
        <p:txBody>
          <a:bodyPr wrap="square" lIns="90000" tIns="46800" rIns="90000" bIns="46800">
            <a:spAutoFit/>
          </a:bodyPr>
          <a:lstStyle/>
          <a:p>
            <a:pPr>
              <a:buClr>
                <a:srgbClr val="6EAA2E"/>
              </a:buClr>
              <a:buSzPct val="150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200" b="1" dirty="0">
                <a:solidFill>
                  <a:srgbClr val="000000"/>
                </a:solidFill>
                <a:latin typeface="Bangla Sangam MN"/>
              </a:rPr>
              <a:t>Datos personales</a:t>
            </a:r>
            <a:r>
              <a:rPr lang="es-ES" sz="1200" dirty="0">
                <a:solidFill>
                  <a:srgbClr val="000000"/>
                </a:solidFill>
                <a:latin typeface="Bangla Sangam MN"/>
              </a:rPr>
              <a:t> y académicos. </a:t>
            </a:r>
          </a:p>
          <a:p>
            <a:pPr>
              <a:buClr>
                <a:srgbClr val="6EAA2E"/>
              </a:buClr>
              <a:buSzPct val="150000"/>
              <a:buFont typeface="Wingdings" charset="2"/>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s-ES" sz="1200" dirty="0">
              <a:solidFill>
                <a:srgbClr val="000000"/>
              </a:solidFill>
              <a:latin typeface="Bangla Sangam MN"/>
            </a:endParaRPr>
          </a:p>
          <a:p>
            <a:pPr>
              <a:buClr>
                <a:srgbClr val="6EAA2E"/>
              </a:buClr>
              <a:buSzPct val="150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200" b="1" dirty="0" smtClean="0">
                <a:solidFill>
                  <a:srgbClr val="000000"/>
                </a:solidFill>
                <a:latin typeface="Bangla Sangam MN"/>
              </a:rPr>
              <a:t>Currículum </a:t>
            </a:r>
            <a:r>
              <a:rPr lang="es-ES" sz="1200" b="1" dirty="0">
                <a:solidFill>
                  <a:srgbClr val="000000"/>
                </a:solidFill>
                <a:latin typeface="Bangla Sangam MN"/>
              </a:rPr>
              <a:t>Vitae</a:t>
            </a:r>
            <a:r>
              <a:rPr lang="es-ES" sz="1200" dirty="0">
                <a:solidFill>
                  <a:srgbClr val="000000"/>
                </a:solidFill>
                <a:latin typeface="Bangla Sangam MN"/>
              </a:rPr>
              <a:t> describiendo las funciones, responsabilidades e hitos más importantes logrados en tu trayectoria profesional. </a:t>
            </a:r>
          </a:p>
          <a:p>
            <a:pPr>
              <a:buClr>
                <a:srgbClr val="6EAA2E"/>
              </a:buClr>
              <a:buSzPct val="150000"/>
              <a:buFont typeface="Wingdings" charset="2"/>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s-ES" sz="1200" dirty="0">
              <a:solidFill>
                <a:srgbClr val="000000"/>
              </a:solidFill>
              <a:latin typeface="Bangla Sangam MN"/>
            </a:endParaRPr>
          </a:p>
          <a:p>
            <a:pPr>
              <a:buClr>
                <a:srgbClr val="6EAA2E"/>
              </a:buClr>
              <a:buSzPct val="150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200" b="1" dirty="0">
                <a:solidFill>
                  <a:srgbClr val="000000"/>
                </a:solidFill>
                <a:latin typeface="Bangla Sangam MN"/>
              </a:rPr>
              <a:t>Carta de Presentación</a:t>
            </a:r>
            <a:r>
              <a:rPr lang="es-ES" sz="1200" dirty="0">
                <a:solidFill>
                  <a:srgbClr val="000000"/>
                </a:solidFill>
                <a:latin typeface="Bangla Sangam MN"/>
              </a:rPr>
              <a:t> al director del programa exponiendo tus motivaciones y, en el caso de existir alguna carencia, los valores que vas a aportar o las razones por las que deberías ser admitido.</a:t>
            </a:r>
          </a:p>
          <a:p>
            <a:pPr>
              <a:buClr>
                <a:srgbClr val="6EAA2E"/>
              </a:buClr>
              <a:buSzPct val="150000"/>
              <a:buFont typeface="Wingdings" charset="2"/>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s-ES" sz="1200" dirty="0">
              <a:solidFill>
                <a:srgbClr val="000000"/>
              </a:solidFill>
              <a:latin typeface="Bangla Sangam MN"/>
            </a:endParaRPr>
          </a:p>
          <a:p>
            <a:pPr>
              <a:buClr>
                <a:srgbClr val="6EAA2E"/>
              </a:buClr>
              <a:buSzPct val="150000"/>
              <a:buFont typeface="Wingdings"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200" dirty="0">
                <a:solidFill>
                  <a:srgbClr val="000000"/>
                </a:solidFill>
                <a:latin typeface="Bangla Sangam MN"/>
              </a:rPr>
              <a:t>En el caso de </a:t>
            </a:r>
            <a:r>
              <a:rPr lang="es-ES" sz="1200" b="1" dirty="0">
                <a:solidFill>
                  <a:srgbClr val="000000"/>
                </a:solidFill>
                <a:latin typeface="Bangla Sangam MN"/>
              </a:rPr>
              <a:t>aplicar a una Ayuda</a:t>
            </a:r>
            <a:r>
              <a:rPr lang="es-ES" sz="1200" dirty="0">
                <a:solidFill>
                  <a:srgbClr val="000000"/>
                </a:solidFill>
                <a:latin typeface="Bangla Sangam MN"/>
              </a:rPr>
              <a:t> indícalo en el formulario de admisión. Una vez aceptada tu solicitud tendrás que enviar la documentación requerida</a:t>
            </a:r>
          </a:p>
        </p:txBody>
      </p:sp>
      <p:sp>
        <p:nvSpPr>
          <p:cNvPr id="12" name="Text Box 6"/>
          <p:cNvSpPr txBox="1">
            <a:spLocks noChangeArrowheads="1"/>
          </p:cNvSpPr>
          <p:nvPr/>
        </p:nvSpPr>
        <p:spPr bwMode="auto">
          <a:xfrm>
            <a:off x="2786063" y="4286250"/>
            <a:ext cx="5072062" cy="1017844"/>
          </a:xfrm>
          <a:prstGeom prst="rect">
            <a:avLst/>
          </a:prstGeom>
          <a:noFill/>
          <a:ln w="9525" cap="flat">
            <a:noFill/>
            <a:round/>
            <a:headEnd/>
            <a:tailEnd/>
          </a:ln>
          <a:effectLst/>
        </p:spPr>
        <p:txBody>
          <a:bodyPr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200">
                <a:solidFill>
                  <a:srgbClr val="000000"/>
                </a:solidFill>
                <a:latin typeface="Bangla Sangam MN"/>
              </a:rPr>
              <a:t>Realizar una </a:t>
            </a:r>
            <a:r>
              <a:rPr lang="es-ES" sz="1200" b="1">
                <a:solidFill>
                  <a:srgbClr val="000000"/>
                </a:solidFill>
                <a:latin typeface="Bangla Sangam MN"/>
              </a:rPr>
              <a:t>entrevista personal con el Coordinador de Admisiones</a:t>
            </a:r>
            <a:r>
              <a:rPr lang="es-ES" sz="1200">
                <a:solidFill>
                  <a:srgbClr val="000000"/>
                </a:solidFill>
                <a:latin typeface="Bangla Sangam MN"/>
              </a:rPr>
              <a:t>. El Comité de Admisiones evaluará tus cualidades y méritos y en un plazo de dos días laborables te informaremos de la resolución tomada por medio del Coordinador de Admisiones.</a:t>
            </a: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s-ES" sz="1200">
              <a:solidFill>
                <a:srgbClr val="000000"/>
              </a:solidFill>
              <a:latin typeface="Bangla Sangam MN"/>
            </a:endParaRPr>
          </a:p>
        </p:txBody>
      </p:sp>
      <p:sp>
        <p:nvSpPr>
          <p:cNvPr id="13" name="Text Box 7"/>
          <p:cNvSpPr txBox="1">
            <a:spLocks noChangeArrowheads="1"/>
          </p:cNvSpPr>
          <p:nvPr/>
        </p:nvSpPr>
        <p:spPr bwMode="auto">
          <a:xfrm>
            <a:off x="2786063" y="5429250"/>
            <a:ext cx="5000625" cy="833178"/>
          </a:xfrm>
          <a:prstGeom prst="rect">
            <a:avLst/>
          </a:prstGeom>
          <a:noFill/>
          <a:ln w="9525" cap="flat">
            <a:noFill/>
            <a:round/>
            <a:headEnd/>
            <a:tailEnd/>
          </a:ln>
          <a:effectLst/>
        </p:spPr>
        <p:txBody>
          <a:bodyPr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200" dirty="0">
                <a:solidFill>
                  <a:srgbClr val="000000"/>
                </a:solidFill>
                <a:latin typeface="Bangla Sangam MN"/>
              </a:rPr>
              <a:t>En caso de ser admitido, recibirás un comunicado por escrito confirmando tu plaza y facilitándote toda la información necesaria para formalizar el pago de los derechos de matrícula junto con el contrato de alumno. El plazo para efectuar los trámites es de 10 días naturales.</a:t>
            </a:r>
          </a:p>
        </p:txBody>
      </p:sp>
      <p:sp>
        <p:nvSpPr>
          <p:cNvPr id="14" name="Text Box 9"/>
          <p:cNvSpPr txBox="1">
            <a:spLocks noChangeArrowheads="1"/>
          </p:cNvSpPr>
          <p:nvPr/>
        </p:nvSpPr>
        <p:spPr bwMode="auto">
          <a:xfrm>
            <a:off x="1835150" y="476250"/>
            <a:ext cx="6300788" cy="463846"/>
          </a:xfrm>
          <a:prstGeom prst="rect">
            <a:avLst/>
          </a:prstGeom>
          <a:noFill/>
          <a:ln w="9525" cap="flat">
            <a:noFill/>
            <a:round/>
            <a:headEnd/>
            <a:tailEnd/>
          </a:ln>
          <a:effectLst/>
        </p:spPr>
        <p:txBody>
          <a:bodyPr lIns="90000" tIns="46800" rIns="90000" bIns="46800">
            <a:spAutoFit/>
          </a:bodyPr>
          <a:lstStyle/>
          <a:p>
            <a:pPr algn="r">
              <a:spcBef>
                <a:spcPts val="17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2400" b="1" dirty="0">
                <a:solidFill>
                  <a:srgbClr val="9900BF"/>
                </a:solidFill>
                <a:effectLst>
                  <a:outerShdw blurRad="38100" dist="38100" dir="2700000" algn="tl">
                    <a:srgbClr val="C0C0C0"/>
                  </a:outerShdw>
                </a:effectLst>
                <a:latin typeface="Verdana" charset="0"/>
              </a:rPr>
              <a:t>Proceso de Matrícula</a:t>
            </a:r>
          </a:p>
        </p:txBody>
      </p:sp>
    </p:spTree>
    <p:extLst>
      <p:ext uri="{BB962C8B-B14F-4D97-AF65-F5344CB8AC3E}">
        <p14:creationId xmlns="" xmlns:p14="http://schemas.microsoft.com/office/powerpoint/2010/main" val="10293409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n 14"/>
          <p:cNvPicPr>
            <a:picLocks noChangeAspect="1"/>
          </p:cNvPicPr>
          <p:nvPr/>
        </p:nvPicPr>
        <p:blipFill>
          <a:blip r:embed="rId2"/>
          <a:stretch>
            <a:fillRect/>
          </a:stretch>
        </p:blipFill>
        <p:spPr>
          <a:xfrm>
            <a:off x="0" y="6598863"/>
            <a:ext cx="9144000" cy="256435"/>
          </a:xfrm>
          <a:prstGeom prst="rect">
            <a:avLst/>
          </a:prstGeom>
        </p:spPr>
      </p:pic>
      <p:pic>
        <p:nvPicPr>
          <p:cNvPr id="16" name="Imagen 15"/>
          <p:cNvPicPr>
            <a:picLocks noChangeAspect="1"/>
          </p:cNvPicPr>
          <p:nvPr/>
        </p:nvPicPr>
        <p:blipFill>
          <a:blip r:embed="rId3"/>
          <a:stretch>
            <a:fillRect/>
          </a:stretch>
        </p:blipFill>
        <p:spPr>
          <a:xfrm>
            <a:off x="175182" y="140912"/>
            <a:ext cx="1649609" cy="412402"/>
          </a:xfrm>
          <a:prstGeom prst="rect">
            <a:avLst/>
          </a:prstGeom>
        </p:spPr>
      </p:pic>
      <p:pic>
        <p:nvPicPr>
          <p:cNvPr id="17" name="Imagen 16"/>
          <p:cNvPicPr>
            <a:picLocks noChangeAspect="1"/>
          </p:cNvPicPr>
          <p:nvPr/>
        </p:nvPicPr>
        <p:blipFill>
          <a:blip r:embed="rId2"/>
          <a:stretch>
            <a:fillRect/>
          </a:stretch>
        </p:blipFill>
        <p:spPr>
          <a:xfrm flipV="1">
            <a:off x="2125950" y="111713"/>
            <a:ext cx="6776940" cy="173574"/>
          </a:xfrm>
          <a:prstGeom prst="rect">
            <a:avLst/>
          </a:prstGeom>
        </p:spPr>
      </p:pic>
      <p:sp>
        <p:nvSpPr>
          <p:cNvPr id="6" name="Text Box 1"/>
          <p:cNvSpPr txBox="1">
            <a:spLocks noChangeArrowheads="1"/>
          </p:cNvSpPr>
          <p:nvPr/>
        </p:nvSpPr>
        <p:spPr bwMode="auto">
          <a:xfrm>
            <a:off x="1428750" y="785813"/>
            <a:ext cx="6599238" cy="4280275"/>
          </a:xfrm>
          <a:prstGeom prst="rect">
            <a:avLst/>
          </a:prstGeom>
          <a:noFill/>
          <a:ln w="9525" cap="flat">
            <a:noFill/>
            <a:round/>
            <a:headEnd/>
            <a:tailEnd/>
          </a:ln>
          <a:effectLst/>
        </p:spPr>
        <p:txBody>
          <a:bodyPr lIns="90000" tIns="46800" rIns="90000" bIns="46800">
            <a:spAutoFit/>
          </a:bodyP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2800" b="1" dirty="0">
                <a:solidFill>
                  <a:srgbClr val="000000"/>
                </a:solidFill>
                <a:latin typeface="Bangla Sangam MN"/>
                <a:cs typeface="Arial" charset="0"/>
              </a:rPr>
              <a:t>MUCHAS GRACIAS POR ASISTIR</a:t>
            </a: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s-ES" sz="2800" b="1" dirty="0">
              <a:solidFill>
                <a:srgbClr val="000000"/>
              </a:solidFill>
              <a:latin typeface="Bangla Sangam MN"/>
              <a:cs typeface="Arial" charset="0"/>
            </a:endParaRP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b="1" dirty="0">
                <a:solidFill>
                  <a:srgbClr val="000000"/>
                </a:solidFill>
                <a:latin typeface="Bangla Sangam MN"/>
                <a:cs typeface="Arial" charset="0"/>
              </a:rPr>
              <a:t>Código Promocional: </a:t>
            </a:r>
            <a:r>
              <a:rPr lang="es-ES" b="1" dirty="0" smtClean="0">
                <a:solidFill>
                  <a:srgbClr val="CC00FF"/>
                </a:solidFill>
                <a:latin typeface="Bangla Sangam MN"/>
                <a:cs typeface="Arial" charset="0"/>
              </a:rPr>
              <a:t>MSEM151015</a:t>
            </a:r>
            <a:endParaRPr lang="es-ES" b="1" dirty="0">
              <a:solidFill>
                <a:srgbClr val="CC00FF"/>
              </a:solidFill>
              <a:latin typeface="Bangla Sangam MN"/>
              <a:cs typeface="Arial" charset="0"/>
            </a:endParaRP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s-ES" b="1" dirty="0">
              <a:solidFill>
                <a:srgbClr val="000000"/>
              </a:solidFill>
              <a:latin typeface="Bangla Sangam MN"/>
              <a:cs typeface="Arial" charset="0"/>
            </a:endParaRP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b="1" dirty="0">
                <a:solidFill>
                  <a:srgbClr val="000000"/>
                </a:solidFill>
                <a:latin typeface="Bangla Sangam MN"/>
                <a:cs typeface="Arial" charset="0"/>
              </a:rPr>
              <a:t>Contacto IEBS</a:t>
            </a:r>
            <a:r>
              <a:rPr lang="es-ES" b="1" dirty="0" smtClean="0">
                <a:solidFill>
                  <a:srgbClr val="000000"/>
                </a:solidFill>
                <a:latin typeface="Bangla Sangam MN"/>
                <a:cs typeface="Arial" charset="0"/>
              </a:rPr>
              <a:t>:</a:t>
            </a:r>
            <a:endParaRPr lang="es-ES" b="1" dirty="0">
              <a:solidFill>
                <a:srgbClr val="000000"/>
              </a:solidFill>
              <a:latin typeface="Bangla Sangam MN"/>
              <a:cs typeface="Arial" charset="0"/>
            </a:endParaRP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s-ES" b="1" dirty="0">
              <a:solidFill>
                <a:srgbClr val="000000"/>
              </a:solidFill>
              <a:latin typeface="Bangla Sangam MN"/>
              <a:cs typeface="Arial" charset="0"/>
            </a:endParaRP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b="1" dirty="0" smtClean="0">
                <a:solidFill>
                  <a:srgbClr val="000000"/>
                </a:solidFill>
                <a:latin typeface="Bangla Sangam MN"/>
                <a:cs typeface="Arial" charset="0"/>
              </a:rPr>
              <a:t>Alejandro Cantero</a:t>
            </a:r>
            <a:endParaRPr lang="es-ES" b="1" dirty="0">
              <a:solidFill>
                <a:srgbClr val="000000"/>
              </a:solidFill>
              <a:latin typeface="Bangla Sangam MN"/>
              <a:cs typeface="Arial" charset="0"/>
            </a:endParaRP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s-ES" sz="1800" b="1" dirty="0">
              <a:solidFill>
                <a:srgbClr val="000000"/>
              </a:solidFill>
              <a:latin typeface="Bangla Sangam MN"/>
              <a:cs typeface="Arial" charset="0"/>
            </a:endParaRP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800" dirty="0">
                <a:solidFill>
                  <a:srgbClr val="000000"/>
                </a:solidFill>
                <a:latin typeface="Bangla Sangam MN"/>
                <a:cs typeface="Arial" charset="0"/>
              </a:rPr>
              <a:t>(0034) 931 833 199</a:t>
            </a: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s-ES" sz="1800" dirty="0">
              <a:solidFill>
                <a:srgbClr val="000000"/>
              </a:solidFill>
              <a:latin typeface="Bangla Sangam MN"/>
              <a:cs typeface="Arial" charset="0"/>
            </a:endParaRP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800" dirty="0" smtClean="0">
                <a:solidFill>
                  <a:srgbClr val="000000"/>
                </a:solidFill>
                <a:latin typeface="Bangla Sangam MN"/>
                <a:cs typeface="Arial" charset="0"/>
              </a:rPr>
              <a:t>acantero@iebschool.com</a:t>
            </a:r>
            <a:endParaRPr lang="es-ES" sz="1800" dirty="0">
              <a:solidFill>
                <a:srgbClr val="000000"/>
              </a:solidFill>
              <a:latin typeface="Bangla Sangam MN"/>
              <a:cs typeface="Arial" charset="0"/>
            </a:endParaRP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s-ES" sz="1800" b="1" dirty="0">
              <a:solidFill>
                <a:srgbClr val="000000"/>
              </a:solidFill>
              <a:latin typeface="Bangla Sangam MN"/>
              <a:cs typeface="Arial" charset="0"/>
            </a:endParaRP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s-ES" sz="1800" b="1" dirty="0">
              <a:solidFill>
                <a:srgbClr val="000000"/>
              </a:solidFill>
              <a:latin typeface="Bangla Sangam MN"/>
              <a:cs typeface="Arial" charset="0"/>
            </a:endParaRP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s-ES" sz="1800" b="1" dirty="0">
              <a:solidFill>
                <a:srgbClr val="000000"/>
              </a:solidFill>
              <a:latin typeface="Bangla Sangam MN"/>
              <a:cs typeface="Arial" charset="0"/>
            </a:endParaRPr>
          </a:p>
        </p:txBody>
      </p:sp>
      <p:pic>
        <p:nvPicPr>
          <p:cNvPr id="8" name="Picture 2"/>
          <p:cNvPicPr>
            <a:picLocks noChangeAspect="1" noChangeArrowheads="1"/>
          </p:cNvPicPr>
          <p:nvPr/>
        </p:nvPicPr>
        <p:blipFill>
          <a:blip r:embed="rId4" cstate="print"/>
          <a:srcRect/>
          <a:stretch>
            <a:fillRect/>
          </a:stretch>
        </p:blipFill>
        <p:spPr bwMode="auto">
          <a:xfrm>
            <a:off x="6188075" y="3822700"/>
            <a:ext cx="2779713" cy="2779713"/>
          </a:xfrm>
          <a:prstGeom prst="rect">
            <a:avLst/>
          </a:prstGeom>
          <a:noFill/>
          <a:ln w="9525" cap="flat">
            <a:noFill/>
            <a:round/>
            <a:headEnd/>
            <a:tailEnd/>
          </a:ln>
          <a:effectLst/>
        </p:spPr>
      </p:pic>
      <p:pic>
        <p:nvPicPr>
          <p:cNvPr id="9" name="Picture 3"/>
          <p:cNvPicPr>
            <a:picLocks noChangeAspect="1" noChangeArrowheads="1"/>
          </p:cNvPicPr>
          <p:nvPr/>
        </p:nvPicPr>
        <p:blipFill>
          <a:blip r:embed="rId5" cstate="print"/>
          <a:srcRect/>
          <a:stretch>
            <a:fillRect/>
          </a:stretch>
        </p:blipFill>
        <p:spPr bwMode="auto">
          <a:xfrm>
            <a:off x="1071563" y="3752850"/>
            <a:ext cx="325437" cy="323850"/>
          </a:xfrm>
          <a:prstGeom prst="rect">
            <a:avLst/>
          </a:prstGeom>
          <a:noFill/>
          <a:ln w="9525" cap="flat">
            <a:noFill/>
            <a:round/>
            <a:headEnd/>
            <a:tailEnd/>
          </a:ln>
          <a:effectLst/>
        </p:spPr>
      </p:pic>
      <p:pic>
        <p:nvPicPr>
          <p:cNvPr id="10" name="Picture 4"/>
          <p:cNvPicPr>
            <a:picLocks noChangeAspect="1" noChangeArrowheads="1"/>
          </p:cNvPicPr>
          <p:nvPr/>
        </p:nvPicPr>
        <p:blipFill>
          <a:blip r:embed="rId6" cstate="print"/>
          <a:srcRect/>
          <a:stretch>
            <a:fillRect/>
          </a:stretch>
        </p:blipFill>
        <p:spPr bwMode="auto">
          <a:xfrm>
            <a:off x="1042988" y="4292600"/>
            <a:ext cx="360362" cy="360363"/>
          </a:xfrm>
          <a:prstGeom prst="rect">
            <a:avLst/>
          </a:prstGeom>
          <a:noFill/>
          <a:ln w="9525" cap="flat">
            <a:noFill/>
            <a:round/>
            <a:headEnd/>
            <a:tailEnd/>
          </a:ln>
          <a:effectLst/>
        </p:spPr>
      </p:pic>
      <p:sp>
        <p:nvSpPr>
          <p:cNvPr id="11" name="Text Box 5"/>
          <p:cNvSpPr txBox="1">
            <a:spLocks noChangeArrowheads="1"/>
          </p:cNvSpPr>
          <p:nvPr/>
        </p:nvSpPr>
        <p:spPr bwMode="auto">
          <a:xfrm>
            <a:off x="714375" y="5402263"/>
            <a:ext cx="5214938" cy="771623"/>
          </a:xfrm>
          <a:prstGeom prst="rect">
            <a:avLst/>
          </a:prstGeom>
          <a:noFill/>
          <a:ln w="9525" cap="flat">
            <a:noFill/>
            <a:round/>
            <a:headEnd/>
            <a:tailEnd/>
          </a:ln>
          <a:effectLst/>
        </p:spPr>
        <p:txBody>
          <a:bodyPr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4400" dirty="0">
                <a:solidFill>
                  <a:srgbClr val="9900BF"/>
                </a:solidFill>
                <a:latin typeface="Bangla Sangam MN"/>
              </a:rPr>
              <a:t>www.iebschool.com</a:t>
            </a:r>
          </a:p>
        </p:txBody>
      </p:sp>
    </p:spTree>
    <p:extLst>
      <p:ext uri="{BB962C8B-B14F-4D97-AF65-F5344CB8AC3E}">
        <p14:creationId xmlns="" xmlns:p14="http://schemas.microsoft.com/office/powerpoint/2010/main" val="10293409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n 14"/>
          <p:cNvPicPr>
            <a:picLocks noChangeAspect="1"/>
          </p:cNvPicPr>
          <p:nvPr/>
        </p:nvPicPr>
        <p:blipFill>
          <a:blip r:embed="rId2"/>
          <a:stretch>
            <a:fillRect/>
          </a:stretch>
        </p:blipFill>
        <p:spPr>
          <a:xfrm>
            <a:off x="0" y="6598863"/>
            <a:ext cx="9144000" cy="256435"/>
          </a:xfrm>
          <a:prstGeom prst="rect">
            <a:avLst/>
          </a:prstGeom>
        </p:spPr>
      </p:pic>
      <p:pic>
        <p:nvPicPr>
          <p:cNvPr id="16" name="Imagen 15"/>
          <p:cNvPicPr>
            <a:picLocks noChangeAspect="1"/>
          </p:cNvPicPr>
          <p:nvPr/>
        </p:nvPicPr>
        <p:blipFill>
          <a:blip r:embed="rId3"/>
          <a:stretch>
            <a:fillRect/>
          </a:stretch>
        </p:blipFill>
        <p:spPr>
          <a:xfrm>
            <a:off x="175182" y="140912"/>
            <a:ext cx="1649609" cy="412402"/>
          </a:xfrm>
          <a:prstGeom prst="rect">
            <a:avLst/>
          </a:prstGeom>
        </p:spPr>
      </p:pic>
      <p:pic>
        <p:nvPicPr>
          <p:cNvPr id="17" name="Imagen 16"/>
          <p:cNvPicPr>
            <a:picLocks noChangeAspect="1"/>
          </p:cNvPicPr>
          <p:nvPr/>
        </p:nvPicPr>
        <p:blipFill>
          <a:blip r:embed="rId2"/>
          <a:stretch>
            <a:fillRect/>
          </a:stretch>
        </p:blipFill>
        <p:spPr>
          <a:xfrm flipV="1">
            <a:off x="2125950" y="111713"/>
            <a:ext cx="6776940" cy="173574"/>
          </a:xfrm>
          <a:prstGeom prst="rect">
            <a:avLst/>
          </a:prstGeom>
        </p:spPr>
      </p:pic>
      <p:sp>
        <p:nvSpPr>
          <p:cNvPr id="7" name="Título 1"/>
          <p:cNvSpPr>
            <a:spLocks noGrp="1"/>
          </p:cNvSpPr>
          <p:nvPr>
            <p:ph type="title"/>
          </p:nvPr>
        </p:nvSpPr>
        <p:spPr>
          <a:xfrm>
            <a:off x="457201" y="2200149"/>
            <a:ext cx="8229600" cy="2024407"/>
          </a:xfrm>
        </p:spPr>
        <p:txBody>
          <a:bodyPr>
            <a:noAutofit/>
          </a:bodyPr>
          <a:lstStyle/>
          <a:p>
            <a:r>
              <a:rPr lang="es-ES" sz="3600" dirty="0" smtClean="0">
                <a:solidFill>
                  <a:srgbClr val="595959"/>
                </a:solidFill>
                <a:latin typeface="Bangla Sangam MN"/>
                <a:cs typeface="Bangla Sangam MN"/>
              </a:rPr>
              <a:t>Presentación y</a:t>
            </a:r>
            <a:br>
              <a:rPr lang="es-ES" sz="3600" dirty="0" smtClean="0">
                <a:solidFill>
                  <a:srgbClr val="595959"/>
                </a:solidFill>
                <a:latin typeface="Bangla Sangam MN"/>
                <a:cs typeface="Bangla Sangam MN"/>
              </a:rPr>
            </a:br>
            <a:r>
              <a:rPr lang="es-ES" sz="3600" dirty="0" smtClean="0">
                <a:solidFill>
                  <a:srgbClr val="595959"/>
                </a:solidFill>
                <a:latin typeface="Bangla Sangam MN"/>
                <a:cs typeface="Bangla Sangam MN"/>
              </a:rPr>
              <a:t>Objetivos</a:t>
            </a:r>
            <a:endParaRPr lang="es-ES" sz="3600" dirty="0">
              <a:solidFill>
                <a:srgbClr val="595959"/>
              </a:solidFill>
              <a:latin typeface="Bangla Sangam MN"/>
              <a:cs typeface="Bangla Sangam MN"/>
            </a:endParaRPr>
          </a:p>
        </p:txBody>
      </p:sp>
    </p:spTree>
    <p:extLst>
      <p:ext uri="{BB962C8B-B14F-4D97-AF65-F5344CB8AC3E}">
        <p14:creationId xmlns="" xmlns:p14="http://schemas.microsoft.com/office/powerpoint/2010/main" val="7229000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n 14"/>
          <p:cNvPicPr>
            <a:picLocks noChangeAspect="1"/>
          </p:cNvPicPr>
          <p:nvPr/>
        </p:nvPicPr>
        <p:blipFill>
          <a:blip r:embed="rId2"/>
          <a:stretch>
            <a:fillRect/>
          </a:stretch>
        </p:blipFill>
        <p:spPr>
          <a:xfrm>
            <a:off x="0" y="6598863"/>
            <a:ext cx="9144000" cy="256435"/>
          </a:xfrm>
          <a:prstGeom prst="rect">
            <a:avLst/>
          </a:prstGeom>
        </p:spPr>
      </p:pic>
      <p:pic>
        <p:nvPicPr>
          <p:cNvPr id="16" name="Imagen 15"/>
          <p:cNvPicPr>
            <a:picLocks noChangeAspect="1"/>
          </p:cNvPicPr>
          <p:nvPr/>
        </p:nvPicPr>
        <p:blipFill>
          <a:blip r:embed="rId3"/>
          <a:stretch>
            <a:fillRect/>
          </a:stretch>
        </p:blipFill>
        <p:spPr>
          <a:xfrm>
            <a:off x="175182" y="140912"/>
            <a:ext cx="1649609" cy="412402"/>
          </a:xfrm>
          <a:prstGeom prst="rect">
            <a:avLst/>
          </a:prstGeom>
        </p:spPr>
      </p:pic>
      <p:pic>
        <p:nvPicPr>
          <p:cNvPr id="17" name="Imagen 16"/>
          <p:cNvPicPr>
            <a:picLocks noChangeAspect="1"/>
          </p:cNvPicPr>
          <p:nvPr/>
        </p:nvPicPr>
        <p:blipFill>
          <a:blip r:embed="rId2"/>
          <a:stretch>
            <a:fillRect/>
          </a:stretch>
        </p:blipFill>
        <p:spPr>
          <a:xfrm flipV="1">
            <a:off x="2125950" y="111713"/>
            <a:ext cx="6776940" cy="173574"/>
          </a:xfrm>
          <a:prstGeom prst="rect">
            <a:avLst/>
          </a:prstGeom>
        </p:spPr>
      </p:pic>
      <p:sp>
        <p:nvSpPr>
          <p:cNvPr id="6" name="Marcador de contenido 2"/>
          <p:cNvSpPr>
            <a:spLocks noGrp="1"/>
          </p:cNvSpPr>
          <p:nvPr>
            <p:ph idx="1"/>
          </p:nvPr>
        </p:nvSpPr>
        <p:spPr>
          <a:xfrm>
            <a:off x="457200" y="1664459"/>
            <a:ext cx="8229600" cy="4396260"/>
          </a:xfrm>
        </p:spPr>
        <p:txBody>
          <a:bodyPr>
            <a:normAutofit/>
          </a:bodyPr>
          <a:lstStyle/>
          <a:p>
            <a:pPr marL="0" indent="0">
              <a:buNone/>
            </a:pPr>
            <a:endParaRPr lang="es-ES" sz="2400" dirty="0" smtClean="0">
              <a:solidFill>
                <a:srgbClr val="595959"/>
              </a:solidFill>
            </a:endParaRPr>
          </a:p>
          <a:p>
            <a:pPr>
              <a:spcBef>
                <a:spcPct val="0"/>
              </a:spcBef>
            </a:pPr>
            <a:r>
              <a:rPr lang="es-ES_tradnl" sz="1800" dirty="0">
                <a:solidFill>
                  <a:srgbClr val="595959"/>
                </a:solidFill>
                <a:latin typeface="Bangla Sangam MN"/>
                <a:ea typeface="+mj-ea"/>
                <a:cs typeface="Bangla Sangam MN"/>
              </a:rPr>
              <a:t>Conocer los modelos de captación de tráfico en SEO y SEM.</a:t>
            </a:r>
          </a:p>
          <a:p>
            <a:pPr>
              <a:spcBef>
                <a:spcPct val="0"/>
              </a:spcBef>
            </a:pPr>
            <a:endParaRPr lang="es-ES_tradnl" sz="1800" dirty="0">
              <a:solidFill>
                <a:srgbClr val="595959"/>
              </a:solidFill>
              <a:latin typeface="Bangla Sangam MN"/>
              <a:ea typeface="+mj-ea"/>
              <a:cs typeface="Bangla Sangam MN"/>
            </a:endParaRPr>
          </a:p>
          <a:p>
            <a:pPr>
              <a:spcBef>
                <a:spcPct val="0"/>
              </a:spcBef>
            </a:pPr>
            <a:r>
              <a:rPr lang="es-ES_tradnl" sz="1800" dirty="0" smtClean="0">
                <a:solidFill>
                  <a:srgbClr val="595959"/>
                </a:solidFill>
                <a:latin typeface="Bangla Sangam MN"/>
                <a:ea typeface="+mj-ea"/>
                <a:cs typeface="Bangla Sangam MN"/>
              </a:rPr>
              <a:t>Entender la lógica de la aplicación de las distintas estrategias de SEO y de SEM</a:t>
            </a:r>
            <a:endParaRPr lang="es-ES_tradnl" sz="1800" dirty="0">
              <a:solidFill>
                <a:srgbClr val="595959"/>
              </a:solidFill>
              <a:latin typeface="Bangla Sangam MN"/>
              <a:ea typeface="+mj-ea"/>
              <a:cs typeface="Bangla Sangam MN"/>
            </a:endParaRPr>
          </a:p>
          <a:p>
            <a:pPr>
              <a:spcBef>
                <a:spcPct val="0"/>
              </a:spcBef>
            </a:pPr>
            <a:endParaRPr lang="es-ES_tradnl" sz="1800" dirty="0">
              <a:solidFill>
                <a:srgbClr val="595959"/>
              </a:solidFill>
              <a:latin typeface="Bangla Sangam MN"/>
              <a:ea typeface="+mj-ea"/>
              <a:cs typeface="Bangla Sangam MN"/>
            </a:endParaRPr>
          </a:p>
          <a:p>
            <a:pPr>
              <a:spcBef>
                <a:spcPct val="0"/>
              </a:spcBef>
            </a:pPr>
            <a:r>
              <a:rPr lang="es-ES_tradnl" sz="1800" dirty="0" smtClean="0">
                <a:solidFill>
                  <a:srgbClr val="595959"/>
                </a:solidFill>
                <a:latin typeface="Bangla Sangam MN"/>
                <a:ea typeface="+mj-ea"/>
                <a:cs typeface="Bangla Sangam MN"/>
              </a:rPr>
              <a:t>Tener un conocimiento en profundidad de las materias, propio de las necesidades laborales de hoy en día.</a:t>
            </a:r>
            <a:endParaRPr lang="es-ES_tradnl" sz="1800" dirty="0">
              <a:solidFill>
                <a:srgbClr val="595959"/>
              </a:solidFill>
              <a:latin typeface="Bangla Sangam MN"/>
              <a:ea typeface="+mj-ea"/>
              <a:cs typeface="Bangla Sangam MN"/>
            </a:endParaRPr>
          </a:p>
          <a:p>
            <a:pPr>
              <a:spcBef>
                <a:spcPct val="0"/>
              </a:spcBef>
            </a:pPr>
            <a:endParaRPr lang="es-ES_tradnl" sz="1800" dirty="0">
              <a:solidFill>
                <a:srgbClr val="595959"/>
              </a:solidFill>
              <a:latin typeface="Bangla Sangam MN"/>
              <a:ea typeface="+mj-ea"/>
              <a:cs typeface="Bangla Sangam MN"/>
            </a:endParaRPr>
          </a:p>
          <a:p>
            <a:pPr>
              <a:spcBef>
                <a:spcPct val="0"/>
              </a:spcBef>
            </a:pPr>
            <a:r>
              <a:rPr lang="es-ES_tradnl" sz="1800" dirty="0" smtClean="0">
                <a:solidFill>
                  <a:srgbClr val="595959"/>
                </a:solidFill>
                <a:latin typeface="Bangla Sangam MN"/>
                <a:ea typeface="+mj-ea"/>
                <a:cs typeface="Bangla Sangam MN"/>
              </a:rPr>
              <a:t>Aprender las tareas y responsabilidades que un consultor o un manager tiene en el día a día.</a:t>
            </a:r>
          </a:p>
          <a:p>
            <a:pPr>
              <a:spcBef>
                <a:spcPct val="0"/>
              </a:spcBef>
            </a:pPr>
            <a:endParaRPr lang="es-ES_tradnl" sz="1800" dirty="0" smtClean="0">
              <a:solidFill>
                <a:srgbClr val="595959"/>
              </a:solidFill>
              <a:latin typeface="Bangla Sangam MN"/>
              <a:ea typeface="+mj-ea"/>
              <a:cs typeface="Bangla Sangam MN"/>
            </a:endParaRPr>
          </a:p>
          <a:p>
            <a:pPr marL="457200" lvl="1" indent="0" algn="ctr">
              <a:spcBef>
                <a:spcPct val="0"/>
              </a:spcBef>
              <a:buNone/>
            </a:pPr>
            <a:endParaRPr lang="es-ES_tradnl" sz="1800" dirty="0" smtClean="0">
              <a:solidFill>
                <a:srgbClr val="595959"/>
              </a:solidFill>
              <a:latin typeface="Bangla Sangam MN"/>
              <a:ea typeface="+mj-ea"/>
              <a:cs typeface="Bangla Sangam MN"/>
            </a:endParaRPr>
          </a:p>
          <a:p>
            <a:pPr marL="57150" indent="0" algn="ctr">
              <a:spcBef>
                <a:spcPct val="0"/>
              </a:spcBef>
              <a:buNone/>
            </a:pPr>
            <a:r>
              <a:rPr lang="es-ES_tradnl" sz="2200" b="1" dirty="0" smtClean="0">
                <a:solidFill>
                  <a:srgbClr val="595959"/>
                </a:solidFill>
                <a:latin typeface="Bangla Sangam MN"/>
                <a:ea typeface="+mj-ea"/>
                <a:cs typeface="Bangla Sangam MN"/>
              </a:rPr>
              <a:t>“EN RESUMEN: LA ESPECIALIZACIÓN”</a:t>
            </a:r>
            <a:endParaRPr lang="es-ES_tradnl" sz="2200" b="1" dirty="0">
              <a:solidFill>
                <a:srgbClr val="595959"/>
              </a:solidFill>
              <a:latin typeface="Bangla Sangam MN"/>
              <a:ea typeface="+mj-ea"/>
              <a:cs typeface="Bangla Sangam MN"/>
            </a:endParaRPr>
          </a:p>
          <a:p>
            <a:pPr marL="0" indent="0">
              <a:buNone/>
            </a:pPr>
            <a:endParaRPr lang="es-ES" sz="2800" dirty="0" smtClean="0">
              <a:solidFill>
                <a:srgbClr val="595959"/>
              </a:solidFill>
            </a:endParaRPr>
          </a:p>
          <a:p>
            <a:pPr marL="0" indent="0">
              <a:buNone/>
            </a:pPr>
            <a:endParaRPr lang="es-ES" sz="2800" dirty="0">
              <a:solidFill>
                <a:srgbClr val="595959"/>
              </a:solidFill>
            </a:endParaRPr>
          </a:p>
        </p:txBody>
      </p:sp>
      <p:sp>
        <p:nvSpPr>
          <p:cNvPr id="7" name="Título 1"/>
          <p:cNvSpPr>
            <a:spLocks noGrp="1"/>
          </p:cNvSpPr>
          <p:nvPr>
            <p:ph type="title"/>
          </p:nvPr>
        </p:nvSpPr>
        <p:spPr>
          <a:xfrm>
            <a:off x="457200" y="791964"/>
            <a:ext cx="8229600" cy="625673"/>
          </a:xfrm>
        </p:spPr>
        <p:txBody>
          <a:bodyPr>
            <a:noAutofit/>
          </a:bodyPr>
          <a:lstStyle/>
          <a:p>
            <a:r>
              <a:rPr lang="es-ES" sz="2400" dirty="0" smtClean="0">
                <a:solidFill>
                  <a:schemeClr val="tx1">
                    <a:lumMod val="65000"/>
                    <a:lumOff val="35000"/>
                  </a:schemeClr>
                </a:solidFill>
                <a:latin typeface="Bangla Sangam MN"/>
                <a:cs typeface="Bangla Sangam MN"/>
              </a:rPr>
              <a:t>Objetivos de los Master SEO y SEM</a:t>
            </a:r>
            <a:endParaRPr lang="es-ES" sz="2400" dirty="0">
              <a:solidFill>
                <a:schemeClr val="tx1">
                  <a:lumMod val="65000"/>
                  <a:lumOff val="35000"/>
                </a:schemeClr>
              </a:solidFill>
              <a:latin typeface="Bangla Sangam MN"/>
              <a:cs typeface="Bangla Sangam MN"/>
            </a:endParaRPr>
          </a:p>
        </p:txBody>
      </p:sp>
    </p:spTree>
    <p:extLst>
      <p:ext uri="{BB962C8B-B14F-4D97-AF65-F5344CB8AC3E}">
        <p14:creationId xmlns="" xmlns:p14="http://schemas.microsoft.com/office/powerpoint/2010/main" val="37632780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n 14"/>
          <p:cNvPicPr>
            <a:picLocks noChangeAspect="1"/>
          </p:cNvPicPr>
          <p:nvPr/>
        </p:nvPicPr>
        <p:blipFill>
          <a:blip r:embed="rId2"/>
          <a:stretch>
            <a:fillRect/>
          </a:stretch>
        </p:blipFill>
        <p:spPr>
          <a:xfrm>
            <a:off x="0" y="6598863"/>
            <a:ext cx="9144000" cy="256435"/>
          </a:xfrm>
          <a:prstGeom prst="rect">
            <a:avLst/>
          </a:prstGeom>
        </p:spPr>
      </p:pic>
      <p:pic>
        <p:nvPicPr>
          <p:cNvPr id="16" name="Imagen 15"/>
          <p:cNvPicPr>
            <a:picLocks noChangeAspect="1"/>
          </p:cNvPicPr>
          <p:nvPr/>
        </p:nvPicPr>
        <p:blipFill>
          <a:blip r:embed="rId3"/>
          <a:stretch>
            <a:fillRect/>
          </a:stretch>
        </p:blipFill>
        <p:spPr>
          <a:xfrm>
            <a:off x="175182" y="140912"/>
            <a:ext cx="1649609" cy="412402"/>
          </a:xfrm>
          <a:prstGeom prst="rect">
            <a:avLst/>
          </a:prstGeom>
        </p:spPr>
      </p:pic>
      <p:pic>
        <p:nvPicPr>
          <p:cNvPr id="17" name="Imagen 16"/>
          <p:cNvPicPr>
            <a:picLocks noChangeAspect="1"/>
          </p:cNvPicPr>
          <p:nvPr/>
        </p:nvPicPr>
        <p:blipFill>
          <a:blip r:embed="rId2"/>
          <a:stretch>
            <a:fillRect/>
          </a:stretch>
        </p:blipFill>
        <p:spPr>
          <a:xfrm flipV="1">
            <a:off x="2125950" y="111713"/>
            <a:ext cx="6776940" cy="173574"/>
          </a:xfrm>
          <a:prstGeom prst="rect">
            <a:avLst/>
          </a:prstGeom>
        </p:spPr>
      </p:pic>
      <p:sp>
        <p:nvSpPr>
          <p:cNvPr id="6" name="Marcador de contenido 2"/>
          <p:cNvSpPr>
            <a:spLocks noGrp="1"/>
          </p:cNvSpPr>
          <p:nvPr>
            <p:ph idx="1"/>
          </p:nvPr>
        </p:nvSpPr>
        <p:spPr>
          <a:xfrm>
            <a:off x="457200" y="1940574"/>
            <a:ext cx="8229600" cy="4185590"/>
          </a:xfrm>
        </p:spPr>
        <p:txBody>
          <a:bodyPr>
            <a:normAutofit/>
          </a:bodyPr>
          <a:lstStyle/>
          <a:p>
            <a:pPr marL="0" indent="0">
              <a:buNone/>
            </a:pPr>
            <a:endParaRPr lang="es-ES" sz="2400" dirty="0" smtClean="0">
              <a:solidFill>
                <a:srgbClr val="595959"/>
              </a:solidFill>
            </a:endParaRPr>
          </a:p>
          <a:p>
            <a:pPr>
              <a:spcBef>
                <a:spcPct val="0"/>
              </a:spcBef>
            </a:pPr>
            <a:r>
              <a:rPr lang="es-ES_tradnl" sz="1800" dirty="0">
                <a:solidFill>
                  <a:srgbClr val="595959"/>
                </a:solidFill>
                <a:latin typeface="Bangla Sangam MN"/>
                <a:ea typeface="+mj-ea"/>
                <a:cs typeface="Bangla Sangam MN"/>
              </a:rPr>
              <a:t>Conocer los modelos de captación de tráfico en SEO y </a:t>
            </a:r>
            <a:r>
              <a:rPr lang="es-ES_tradnl" sz="1800" dirty="0" smtClean="0">
                <a:solidFill>
                  <a:srgbClr val="595959"/>
                </a:solidFill>
                <a:latin typeface="Bangla Sangam MN"/>
                <a:ea typeface="+mj-ea"/>
                <a:cs typeface="Bangla Sangam MN"/>
              </a:rPr>
              <a:t>SEM con foco en la gestión de proyectos desde un punto de vista económico.</a:t>
            </a:r>
            <a:endParaRPr lang="es-ES_tradnl" sz="1800" dirty="0">
              <a:solidFill>
                <a:srgbClr val="595959"/>
              </a:solidFill>
              <a:latin typeface="Bangla Sangam MN"/>
              <a:ea typeface="+mj-ea"/>
              <a:cs typeface="Bangla Sangam MN"/>
            </a:endParaRPr>
          </a:p>
          <a:p>
            <a:pPr>
              <a:spcBef>
                <a:spcPct val="0"/>
              </a:spcBef>
            </a:pPr>
            <a:endParaRPr lang="es-ES_tradnl" sz="1800" dirty="0">
              <a:solidFill>
                <a:srgbClr val="595959"/>
              </a:solidFill>
              <a:latin typeface="Bangla Sangam MN"/>
              <a:ea typeface="+mj-ea"/>
              <a:cs typeface="Bangla Sangam MN"/>
            </a:endParaRPr>
          </a:p>
          <a:p>
            <a:pPr>
              <a:spcBef>
                <a:spcPct val="0"/>
              </a:spcBef>
            </a:pPr>
            <a:r>
              <a:rPr lang="es-ES_tradnl" sz="1800" dirty="0" smtClean="0">
                <a:solidFill>
                  <a:srgbClr val="595959"/>
                </a:solidFill>
                <a:latin typeface="Bangla Sangam MN"/>
                <a:ea typeface="+mj-ea"/>
                <a:cs typeface="Bangla Sangam MN"/>
              </a:rPr>
              <a:t>Entender la lógica de la aplicación de las distintas estrategias de SEO y de SEM</a:t>
            </a:r>
            <a:endParaRPr lang="es-ES_tradnl" sz="1800" dirty="0">
              <a:solidFill>
                <a:srgbClr val="595959"/>
              </a:solidFill>
              <a:latin typeface="Bangla Sangam MN"/>
              <a:ea typeface="+mj-ea"/>
              <a:cs typeface="Bangla Sangam MN"/>
            </a:endParaRPr>
          </a:p>
          <a:p>
            <a:pPr>
              <a:spcBef>
                <a:spcPct val="0"/>
              </a:spcBef>
            </a:pPr>
            <a:endParaRPr lang="es-ES_tradnl" sz="1800" dirty="0">
              <a:solidFill>
                <a:srgbClr val="595959"/>
              </a:solidFill>
              <a:latin typeface="Bangla Sangam MN"/>
              <a:ea typeface="+mj-ea"/>
              <a:cs typeface="Bangla Sangam MN"/>
            </a:endParaRPr>
          </a:p>
          <a:p>
            <a:pPr>
              <a:spcBef>
                <a:spcPct val="0"/>
              </a:spcBef>
            </a:pPr>
            <a:r>
              <a:rPr lang="es-ES_tradnl" sz="1800" dirty="0" smtClean="0">
                <a:solidFill>
                  <a:srgbClr val="595959"/>
                </a:solidFill>
                <a:latin typeface="Bangla Sangam MN"/>
                <a:ea typeface="+mj-ea"/>
                <a:cs typeface="Bangla Sangam MN"/>
              </a:rPr>
              <a:t>Tener un conocimiento en profundidad sobre el marketing de PPC, en especial de la gestión publicitaria</a:t>
            </a:r>
          </a:p>
          <a:p>
            <a:pPr>
              <a:spcBef>
                <a:spcPct val="0"/>
              </a:spcBef>
            </a:pPr>
            <a:endParaRPr lang="es-ES_tradnl" sz="1800" dirty="0">
              <a:solidFill>
                <a:srgbClr val="595959"/>
              </a:solidFill>
              <a:latin typeface="Bangla Sangam MN"/>
              <a:ea typeface="+mj-ea"/>
              <a:cs typeface="Bangla Sangam MN"/>
            </a:endParaRPr>
          </a:p>
          <a:p>
            <a:r>
              <a:rPr lang="es-ES_tradnl" sz="1800" dirty="0">
                <a:solidFill>
                  <a:srgbClr val="595959"/>
                </a:solidFill>
                <a:latin typeface="Bangla Sangam MN"/>
                <a:cs typeface="Bangla Sangam MN"/>
              </a:rPr>
              <a:t>Convertirse en un consultor </a:t>
            </a:r>
            <a:r>
              <a:rPr lang="es-ES_tradnl" sz="1800" dirty="0" smtClean="0">
                <a:solidFill>
                  <a:srgbClr val="595959"/>
                </a:solidFill>
                <a:latin typeface="Bangla Sangam MN"/>
                <a:cs typeface="Bangla Sangam MN"/>
              </a:rPr>
              <a:t>en buscadores </a:t>
            </a:r>
            <a:r>
              <a:rPr lang="es-ES_tradnl" sz="1800" dirty="0">
                <a:solidFill>
                  <a:srgbClr val="595959"/>
                </a:solidFill>
                <a:latin typeface="Bangla Sangam MN"/>
                <a:cs typeface="Bangla Sangam MN"/>
              </a:rPr>
              <a:t>preparado para trabajar en una agencia de marketing o dirigir la suya propia.</a:t>
            </a:r>
          </a:p>
          <a:p>
            <a:pPr marL="0" indent="0">
              <a:buNone/>
            </a:pPr>
            <a:endParaRPr lang="es-ES" sz="2800" dirty="0" smtClean="0">
              <a:solidFill>
                <a:srgbClr val="595959"/>
              </a:solidFill>
            </a:endParaRPr>
          </a:p>
          <a:p>
            <a:pPr marL="0" indent="0">
              <a:buNone/>
            </a:pPr>
            <a:endParaRPr lang="es-ES" sz="2800" dirty="0">
              <a:solidFill>
                <a:srgbClr val="595959"/>
              </a:solidFill>
            </a:endParaRPr>
          </a:p>
        </p:txBody>
      </p:sp>
      <p:sp>
        <p:nvSpPr>
          <p:cNvPr id="7" name="Título 1"/>
          <p:cNvSpPr>
            <a:spLocks noGrp="1"/>
          </p:cNvSpPr>
          <p:nvPr>
            <p:ph type="title"/>
          </p:nvPr>
        </p:nvSpPr>
        <p:spPr>
          <a:xfrm>
            <a:off x="457200" y="791964"/>
            <a:ext cx="8229600" cy="625673"/>
          </a:xfrm>
        </p:spPr>
        <p:txBody>
          <a:bodyPr>
            <a:noAutofit/>
          </a:bodyPr>
          <a:lstStyle/>
          <a:p>
            <a:r>
              <a:rPr lang="es-ES" sz="2400" dirty="0" smtClean="0">
                <a:solidFill>
                  <a:schemeClr val="tx1">
                    <a:lumMod val="65000"/>
                    <a:lumOff val="35000"/>
                  </a:schemeClr>
                </a:solidFill>
                <a:latin typeface="Bangla Sangam MN"/>
                <a:cs typeface="Bangla Sangam MN"/>
              </a:rPr>
              <a:t>Objetivos de Master en Buscadores</a:t>
            </a:r>
            <a:endParaRPr lang="es-ES" sz="2400" dirty="0">
              <a:solidFill>
                <a:schemeClr val="tx1">
                  <a:lumMod val="65000"/>
                  <a:lumOff val="35000"/>
                </a:schemeClr>
              </a:solidFill>
              <a:latin typeface="Bangla Sangam MN"/>
              <a:cs typeface="Bangla Sangam MN"/>
            </a:endParaRPr>
          </a:p>
        </p:txBody>
      </p:sp>
    </p:spTree>
    <p:extLst>
      <p:ext uri="{BB962C8B-B14F-4D97-AF65-F5344CB8AC3E}">
        <p14:creationId xmlns="" xmlns:p14="http://schemas.microsoft.com/office/powerpoint/2010/main" val="33127057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n 14"/>
          <p:cNvPicPr>
            <a:picLocks noChangeAspect="1"/>
          </p:cNvPicPr>
          <p:nvPr/>
        </p:nvPicPr>
        <p:blipFill>
          <a:blip r:embed="rId2"/>
          <a:stretch>
            <a:fillRect/>
          </a:stretch>
        </p:blipFill>
        <p:spPr>
          <a:xfrm>
            <a:off x="0" y="6598863"/>
            <a:ext cx="9144000" cy="256435"/>
          </a:xfrm>
          <a:prstGeom prst="rect">
            <a:avLst/>
          </a:prstGeom>
        </p:spPr>
      </p:pic>
      <p:pic>
        <p:nvPicPr>
          <p:cNvPr id="16" name="Imagen 15"/>
          <p:cNvPicPr>
            <a:picLocks noChangeAspect="1"/>
          </p:cNvPicPr>
          <p:nvPr/>
        </p:nvPicPr>
        <p:blipFill>
          <a:blip r:embed="rId3"/>
          <a:stretch>
            <a:fillRect/>
          </a:stretch>
        </p:blipFill>
        <p:spPr>
          <a:xfrm>
            <a:off x="175182" y="140912"/>
            <a:ext cx="1649609" cy="412402"/>
          </a:xfrm>
          <a:prstGeom prst="rect">
            <a:avLst/>
          </a:prstGeom>
        </p:spPr>
      </p:pic>
      <p:pic>
        <p:nvPicPr>
          <p:cNvPr id="17" name="Imagen 16"/>
          <p:cNvPicPr>
            <a:picLocks noChangeAspect="1"/>
          </p:cNvPicPr>
          <p:nvPr/>
        </p:nvPicPr>
        <p:blipFill>
          <a:blip r:embed="rId2"/>
          <a:stretch>
            <a:fillRect/>
          </a:stretch>
        </p:blipFill>
        <p:spPr>
          <a:xfrm flipV="1">
            <a:off x="2125950" y="111713"/>
            <a:ext cx="6776940" cy="173574"/>
          </a:xfrm>
          <a:prstGeom prst="rect">
            <a:avLst/>
          </a:prstGeom>
        </p:spPr>
      </p:pic>
      <p:sp>
        <p:nvSpPr>
          <p:cNvPr id="6" name="Marcador de contenido 2"/>
          <p:cNvSpPr>
            <a:spLocks noGrp="1"/>
          </p:cNvSpPr>
          <p:nvPr>
            <p:ph idx="1"/>
          </p:nvPr>
        </p:nvSpPr>
        <p:spPr>
          <a:xfrm>
            <a:off x="457200" y="2167500"/>
            <a:ext cx="8229600" cy="3958663"/>
          </a:xfrm>
        </p:spPr>
        <p:txBody>
          <a:bodyPr>
            <a:normAutofit/>
          </a:bodyPr>
          <a:lstStyle/>
          <a:p>
            <a:r>
              <a:rPr lang="es-ES_tradnl" sz="1800" dirty="0">
                <a:solidFill>
                  <a:srgbClr val="595959"/>
                </a:solidFill>
                <a:latin typeface="Bangla Sangam MN"/>
                <a:cs typeface="Bangla Sangam MN"/>
              </a:rPr>
              <a:t>Definir e implementar una estrategia de SEO completa. </a:t>
            </a:r>
            <a:endParaRPr lang="es-ES_tradnl" sz="1800" dirty="0" smtClean="0">
              <a:solidFill>
                <a:srgbClr val="595959"/>
              </a:solidFill>
              <a:latin typeface="Bangla Sangam MN"/>
              <a:cs typeface="Bangla Sangam MN"/>
            </a:endParaRPr>
          </a:p>
          <a:p>
            <a:endParaRPr lang="es-ES_tradnl" sz="1800" dirty="0" smtClean="0">
              <a:solidFill>
                <a:srgbClr val="595959"/>
              </a:solidFill>
              <a:latin typeface="Bangla Sangam MN"/>
              <a:cs typeface="Bangla Sangam MN"/>
            </a:endParaRPr>
          </a:p>
          <a:p>
            <a:r>
              <a:rPr lang="es-ES_tradnl" sz="1800" dirty="0" smtClean="0">
                <a:solidFill>
                  <a:srgbClr val="595959"/>
                </a:solidFill>
                <a:latin typeface="Bangla Sangam MN"/>
                <a:cs typeface="Bangla Sangam MN"/>
              </a:rPr>
              <a:t>Conocer </a:t>
            </a:r>
            <a:r>
              <a:rPr lang="es-ES_tradnl" sz="1800" dirty="0">
                <a:solidFill>
                  <a:srgbClr val="595959"/>
                </a:solidFill>
                <a:latin typeface="Bangla Sangam MN"/>
                <a:cs typeface="Bangla Sangam MN"/>
              </a:rPr>
              <a:t>los aspectos más relevantes del SEO </a:t>
            </a:r>
            <a:r>
              <a:rPr lang="es-ES_tradnl" sz="1800" dirty="0" err="1">
                <a:solidFill>
                  <a:srgbClr val="595959"/>
                </a:solidFill>
                <a:latin typeface="Bangla Sangam MN"/>
                <a:cs typeface="Bangla Sangam MN"/>
              </a:rPr>
              <a:t>Onpage</a:t>
            </a:r>
            <a:r>
              <a:rPr lang="es-ES_tradnl" sz="1800" dirty="0">
                <a:solidFill>
                  <a:srgbClr val="595959"/>
                </a:solidFill>
                <a:latin typeface="Bangla Sangam MN"/>
                <a:cs typeface="Bangla Sangam MN"/>
              </a:rPr>
              <a:t> y </a:t>
            </a:r>
            <a:r>
              <a:rPr lang="es-ES_tradnl" sz="1800" dirty="0" err="1">
                <a:solidFill>
                  <a:srgbClr val="595959"/>
                </a:solidFill>
                <a:latin typeface="Bangla Sangam MN"/>
                <a:cs typeface="Bangla Sangam MN"/>
              </a:rPr>
              <a:t>Offpage</a:t>
            </a:r>
            <a:r>
              <a:rPr lang="es-ES_tradnl" sz="1800" dirty="0">
                <a:solidFill>
                  <a:srgbClr val="595959"/>
                </a:solidFill>
                <a:latin typeface="Bangla Sangam MN"/>
                <a:cs typeface="Bangla Sangam MN"/>
              </a:rPr>
              <a:t>. </a:t>
            </a:r>
            <a:endParaRPr lang="es-ES_tradnl" sz="1800" dirty="0" smtClean="0">
              <a:solidFill>
                <a:srgbClr val="595959"/>
              </a:solidFill>
              <a:latin typeface="Bangla Sangam MN"/>
              <a:cs typeface="Bangla Sangam MN"/>
            </a:endParaRPr>
          </a:p>
          <a:p>
            <a:endParaRPr lang="es-ES_tradnl" sz="1800" dirty="0" smtClean="0">
              <a:solidFill>
                <a:srgbClr val="595959"/>
              </a:solidFill>
              <a:latin typeface="Bangla Sangam MN"/>
              <a:cs typeface="Bangla Sangam MN"/>
            </a:endParaRPr>
          </a:p>
          <a:p>
            <a:r>
              <a:rPr lang="es-ES_tradnl" sz="1800" dirty="0" smtClean="0">
                <a:solidFill>
                  <a:srgbClr val="595959"/>
                </a:solidFill>
                <a:latin typeface="Bangla Sangam MN"/>
                <a:cs typeface="Bangla Sangam MN"/>
              </a:rPr>
              <a:t>Aplicar </a:t>
            </a:r>
            <a:r>
              <a:rPr lang="es-ES_tradnl" sz="1800" dirty="0">
                <a:solidFill>
                  <a:srgbClr val="595959"/>
                </a:solidFill>
                <a:latin typeface="Bangla Sangam MN"/>
                <a:cs typeface="Bangla Sangam MN"/>
              </a:rPr>
              <a:t>el SEO en una campaña de marketing digital, complementado el resto de acciones existentes. </a:t>
            </a:r>
            <a:endParaRPr lang="es-ES_tradnl" sz="1800" dirty="0" smtClean="0">
              <a:solidFill>
                <a:srgbClr val="595959"/>
              </a:solidFill>
              <a:latin typeface="Bangla Sangam MN"/>
              <a:cs typeface="Bangla Sangam MN"/>
            </a:endParaRPr>
          </a:p>
          <a:p>
            <a:endParaRPr lang="es-ES_tradnl" sz="1800" dirty="0" smtClean="0">
              <a:solidFill>
                <a:srgbClr val="595959"/>
              </a:solidFill>
              <a:latin typeface="Bangla Sangam MN"/>
              <a:cs typeface="Bangla Sangam MN"/>
            </a:endParaRPr>
          </a:p>
          <a:p>
            <a:r>
              <a:rPr lang="es-ES_tradnl" sz="1800" dirty="0" smtClean="0">
                <a:solidFill>
                  <a:srgbClr val="595959"/>
                </a:solidFill>
                <a:latin typeface="Bangla Sangam MN"/>
                <a:cs typeface="Bangla Sangam MN"/>
              </a:rPr>
              <a:t>Convertirse </a:t>
            </a:r>
            <a:r>
              <a:rPr lang="es-ES_tradnl" sz="1800" dirty="0">
                <a:solidFill>
                  <a:srgbClr val="595959"/>
                </a:solidFill>
                <a:latin typeface="Bangla Sangam MN"/>
                <a:cs typeface="Bangla Sangam MN"/>
              </a:rPr>
              <a:t>en un consultor SEO preparado para trabajar en una agencia de marketing o dirigir la suya propia.</a:t>
            </a:r>
            <a:endParaRPr lang="es-ES_tradnl" sz="1800" dirty="0" smtClean="0">
              <a:solidFill>
                <a:srgbClr val="595959"/>
              </a:solidFill>
              <a:latin typeface="Bangla Sangam MN"/>
              <a:cs typeface="Bangla Sangam MN"/>
            </a:endParaRPr>
          </a:p>
        </p:txBody>
      </p:sp>
      <p:sp>
        <p:nvSpPr>
          <p:cNvPr id="7" name="Título 1"/>
          <p:cNvSpPr>
            <a:spLocks noGrp="1"/>
          </p:cNvSpPr>
          <p:nvPr>
            <p:ph type="title"/>
          </p:nvPr>
        </p:nvSpPr>
        <p:spPr>
          <a:xfrm>
            <a:off x="457200" y="791964"/>
            <a:ext cx="8229600" cy="625673"/>
          </a:xfrm>
        </p:spPr>
        <p:txBody>
          <a:bodyPr>
            <a:noAutofit/>
          </a:bodyPr>
          <a:lstStyle/>
          <a:p>
            <a:r>
              <a:rPr lang="es-ES" sz="2400" dirty="0" smtClean="0">
                <a:solidFill>
                  <a:srgbClr val="595959"/>
                </a:solidFill>
                <a:latin typeface="Bangla Sangam MN"/>
                <a:cs typeface="Bangla Sangam MN"/>
              </a:rPr>
              <a:t>Objetivos de Master SEO</a:t>
            </a:r>
            <a:endParaRPr lang="es-ES" sz="2400" dirty="0">
              <a:solidFill>
                <a:srgbClr val="595959"/>
              </a:solidFill>
              <a:latin typeface="Bangla Sangam MN"/>
              <a:cs typeface="Bangla Sangam MN"/>
            </a:endParaRPr>
          </a:p>
        </p:txBody>
      </p:sp>
    </p:spTree>
    <p:extLst>
      <p:ext uri="{BB962C8B-B14F-4D97-AF65-F5344CB8AC3E}">
        <p14:creationId xmlns="" xmlns:p14="http://schemas.microsoft.com/office/powerpoint/2010/main" val="15392804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n 14"/>
          <p:cNvPicPr>
            <a:picLocks noChangeAspect="1"/>
          </p:cNvPicPr>
          <p:nvPr/>
        </p:nvPicPr>
        <p:blipFill>
          <a:blip r:embed="rId2"/>
          <a:stretch>
            <a:fillRect/>
          </a:stretch>
        </p:blipFill>
        <p:spPr>
          <a:xfrm>
            <a:off x="0" y="6598863"/>
            <a:ext cx="9144000" cy="256435"/>
          </a:xfrm>
          <a:prstGeom prst="rect">
            <a:avLst/>
          </a:prstGeom>
        </p:spPr>
      </p:pic>
      <p:pic>
        <p:nvPicPr>
          <p:cNvPr id="16" name="Imagen 15"/>
          <p:cNvPicPr>
            <a:picLocks noChangeAspect="1"/>
          </p:cNvPicPr>
          <p:nvPr/>
        </p:nvPicPr>
        <p:blipFill>
          <a:blip r:embed="rId3"/>
          <a:stretch>
            <a:fillRect/>
          </a:stretch>
        </p:blipFill>
        <p:spPr>
          <a:xfrm>
            <a:off x="175182" y="140912"/>
            <a:ext cx="1649609" cy="412402"/>
          </a:xfrm>
          <a:prstGeom prst="rect">
            <a:avLst/>
          </a:prstGeom>
        </p:spPr>
      </p:pic>
      <p:pic>
        <p:nvPicPr>
          <p:cNvPr id="17" name="Imagen 16"/>
          <p:cNvPicPr>
            <a:picLocks noChangeAspect="1"/>
          </p:cNvPicPr>
          <p:nvPr/>
        </p:nvPicPr>
        <p:blipFill>
          <a:blip r:embed="rId2"/>
          <a:stretch>
            <a:fillRect/>
          </a:stretch>
        </p:blipFill>
        <p:spPr>
          <a:xfrm flipV="1">
            <a:off x="2125950" y="111713"/>
            <a:ext cx="6776940" cy="173574"/>
          </a:xfrm>
          <a:prstGeom prst="rect">
            <a:avLst/>
          </a:prstGeom>
        </p:spPr>
      </p:pic>
      <p:sp>
        <p:nvSpPr>
          <p:cNvPr id="7" name="Título 1"/>
          <p:cNvSpPr>
            <a:spLocks noGrp="1"/>
          </p:cNvSpPr>
          <p:nvPr>
            <p:ph type="title"/>
          </p:nvPr>
        </p:nvSpPr>
        <p:spPr>
          <a:xfrm>
            <a:off x="457200" y="440310"/>
            <a:ext cx="8229600" cy="1143000"/>
          </a:xfrm>
        </p:spPr>
        <p:txBody>
          <a:bodyPr>
            <a:noAutofit/>
          </a:bodyPr>
          <a:lstStyle/>
          <a:p>
            <a:r>
              <a:rPr lang="es-ES" sz="2400" dirty="0" smtClean="0">
                <a:solidFill>
                  <a:srgbClr val="595959"/>
                </a:solidFill>
                <a:latin typeface="Bangla Sangam MN"/>
                <a:cs typeface="Bangla Sangam MN"/>
              </a:rPr>
              <a:t>Diferencias entre los objetivos de los Masters</a:t>
            </a:r>
            <a:endParaRPr lang="es-ES" sz="2400" dirty="0">
              <a:solidFill>
                <a:srgbClr val="595959"/>
              </a:solidFill>
              <a:latin typeface="Bangla Sangam MN"/>
              <a:cs typeface="Bangla Sangam MN"/>
            </a:endParaRPr>
          </a:p>
        </p:txBody>
      </p:sp>
      <p:sp>
        <p:nvSpPr>
          <p:cNvPr id="2" name="Text Placeholder 1"/>
          <p:cNvSpPr>
            <a:spLocks noGrp="1"/>
          </p:cNvSpPr>
          <p:nvPr>
            <p:ph type="body" idx="1"/>
          </p:nvPr>
        </p:nvSpPr>
        <p:spPr>
          <a:xfrm>
            <a:off x="457200" y="1535113"/>
            <a:ext cx="4040188" cy="508136"/>
          </a:xfrm>
        </p:spPr>
        <p:txBody>
          <a:bodyPr>
            <a:normAutofit/>
          </a:bodyPr>
          <a:lstStyle/>
          <a:p>
            <a:pPr algn="ctr"/>
            <a:r>
              <a:rPr lang="en-US" sz="2000" b="0" dirty="0" smtClean="0">
                <a:solidFill>
                  <a:srgbClr val="404040"/>
                </a:solidFill>
                <a:latin typeface="Bangla Sangam MN"/>
                <a:cs typeface="Bangla Sangam MN"/>
              </a:rPr>
              <a:t>Master en </a:t>
            </a:r>
            <a:r>
              <a:rPr lang="en-US" sz="2000" b="0" dirty="0" err="1" smtClean="0">
                <a:solidFill>
                  <a:srgbClr val="404040"/>
                </a:solidFill>
                <a:latin typeface="Bangla Sangam MN"/>
                <a:cs typeface="Bangla Sangam MN"/>
              </a:rPr>
              <a:t>Buscadores</a:t>
            </a:r>
            <a:endParaRPr lang="en-US" b="0" dirty="0">
              <a:solidFill>
                <a:srgbClr val="404040"/>
              </a:solidFill>
              <a:latin typeface="Bangla Sangam MN"/>
              <a:cs typeface="Bangla Sangam MN"/>
            </a:endParaRPr>
          </a:p>
        </p:txBody>
      </p:sp>
      <p:sp>
        <p:nvSpPr>
          <p:cNvPr id="3" name="Content Placeholder 2"/>
          <p:cNvSpPr>
            <a:spLocks noGrp="1"/>
          </p:cNvSpPr>
          <p:nvPr>
            <p:ph sz="half" idx="2"/>
          </p:nvPr>
        </p:nvSpPr>
        <p:spPr>
          <a:xfrm>
            <a:off x="457200" y="2223666"/>
            <a:ext cx="4040188" cy="3951288"/>
          </a:xfrm>
        </p:spPr>
        <p:txBody>
          <a:bodyPr>
            <a:normAutofit/>
          </a:bodyPr>
          <a:lstStyle/>
          <a:p>
            <a:endParaRPr lang="en-US" sz="1800" dirty="0" smtClean="0">
              <a:solidFill>
                <a:srgbClr val="595959"/>
              </a:solidFill>
              <a:latin typeface="Bangla Sangam MN"/>
              <a:cs typeface="Bangla Sangam MN"/>
            </a:endParaRPr>
          </a:p>
          <a:p>
            <a:r>
              <a:rPr lang="en-US" sz="1800" dirty="0" err="1" smtClean="0">
                <a:solidFill>
                  <a:srgbClr val="595959"/>
                </a:solidFill>
                <a:latin typeface="Bangla Sangam MN"/>
                <a:cs typeface="Bangla Sangam MN"/>
              </a:rPr>
              <a:t>Especialización</a:t>
            </a:r>
            <a:r>
              <a:rPr lang="en-US" sz="1800" dirty="0" smtClean="0">
                <a:solidFill>
                  <a:srgbClr val="595959"/>
                </a:solidFill>
                <a:latin typeface="Bangla Sangam MN"/>
                <a:cs typeface="Bangla Sangam MN"/>
              </a:rPr>
              <a:t> en PPC y </a:t>
            </a:r>
            <a:r>
              <a:rPr lang="en-US" sz="1800" dirty="0" err="1" smtClean="0">
                <a:solidFill>
                  <a:srgbClr val="595959"/>
                </a:solidFill>
                <a:latin typeface="Bangla Sangam MN"/>
                <a:cs typeface="Bangla Sangam MN"/>
              </a:rPr>
              <a:t>conocimientos</a:t>
            </a:r>
            <a:r>
              <a:rPr lang="en-US" sz="1800" dirty="0" smtClean="0">
                <a:solidFill>
                  <a:srgbClr val="595959"/>
                </a:solidFill>
                <a:latin typeface="Bangla Sangam MN"/>
                <a:cs typeface="Bangla Sangam MN"/>
              </a:rPr>
              <a:t> de SEO</a:t>
            </a:r>
          </a:p>
          <a:p>
            <a:endParaRPr lang="en-US" sz="1800" dirty="0">
              <a:solidFill>
                <a:srgbClr val="595959"/>
              </a:solidFill>
              <a:latin typeface="Bangla Sangam MN"/>
              <a:cs typeface="Bangla Sangam MN"/>
            </a:endParaRPr>
          </a:p>
          <a:p>
            <a:r>
              <a:rPr lang="en-US" sz="1800" dirty="0" err="1" smtClean="0">
                <a:solidFill>
                  <a:srgbClr val="595959"/>
                </a:solidFill>
                <a:latin typeface="Bangla Sangam MN"/>
                <a:cs typeface="Bangla Sangam MN"/>
              </a:rPr>
              <a:t>Visión</a:t>
            </a:r>
            <a:r>
              <a:rPr lang="en-US" sz="1800" dirty="0" smtClean="0">
                <a:solidFill>
                  <a:srgbClr val="595959"/>
                </a:solidFill>
                <a:latin typeface="Bangla Sangam MN"/>
                <a:cs typeface="Bangla Sangam MN"/>
              </a:rPr>
              <a:t> de </a:t>
            </a:r>
            <a:r>
              <a:rPr lang="en-US" sz="1800" dirty="0" err="1" smtClean="0">
                <a:solidFill>
                  <a:srgbClr val="595959"/>
                </a:solidFill>
                <a:latin typeface="Bangla Sangam MN"/>
                <a:cs typeface="Bangla Sangam MN"/>
              </a:rPr>
              <a:t>negocio</a:t>
            </a:r>
            <a:r>
              <a:rPr lang="en-US" sz="1800" dirty="0" smtClean="0">
                <a:solidFill>
                  <a:srgbClr val="595959"/>
                </a:solidFill>
                <a:latin typeface="Bangla Sangam MN"/>
                <a:cs typeface="Bangla Sangam MN"/>
              </a:rPr>
              <a:t> </a:t>
            </a:r>
            <a:r>
              <a:rPr lang="en-US" sz="1800" dirty="0" err="1" smtClean="0">
                <a:solidFill>
                  <a:srgbClr val="595959"/>
                </a:solidFill>
                <a:latin typeface="Bangla Sangam MN"/>
                <a:cs typeface="Bangla Sangam MN"/>
              </a:rPr>
              <a:t>aplicada</a:t>
            </a:r>
            <a:r>
              <a:rPr lang="en-US" sz="1800" dirty="0" smtClean="0">
                <a:solidFill>
                  <a:srgbClr val="595959"/>
                </a:solidFill>
                <a:latin typeface="Bangla Sangam MN"/>
                <a:cs typeface="Bangla Sangam MN"/>
              </a:rPr>
              <a:t> al marketing de </a:t>
            </a:r>
            <a:r>
              <a:rPr lang="en-US" sz="1800" dirty="0" err="1" smtClean="0">
                <a:solidFill>
                  <a:srgbClr val="595959"/>
                </a:solidFill>
                <a:latin typeface="Bangla Sangam MN"/>
                <a:cs typeface="Bangla Sangam MN"/>
              </a:rPr>
              <a:t>buscadores</a:t>
            </a:r>
            <a:r>
              <a:rPr lang="en-US" sz="1800" dirty="0" smtClean="0">
                <a:solidFill>
                  <a:srgbClr val="595959"/>
                </a:solidFill>
                <a:latin typeface="Bangla Sangam MN"/>
                <a:cs typeface="Bangla Sangam MN"/>
              </a:rPr>
              <a:t>.</a:t>
            </a:r>
          </a:p>
          <a:p>
            <a:endParaRPr lang="en-US" sz="1800" dirty="0">
              <a:solidFill>
                <a:srgbClr val="595959"/>
              </a:solidFill>
              <a:latin typeface="Bangla Sangam MN"/>
              <a:cs typeface="Bangla Sangam MN"/>
            </a:endParaRPr>
          </a:p>
          <a:p>
            <a:r>
              <a:rPr lang="en-US" sz="1800" dirty="0" err="1" smtClean="0">
                <a:solidFill>
                  <a:srgbClr val="595959"/>
                </a:solidFill>
                <a:latin typeface="Bangla Sangam MN"/>
                <a:cs typeface="Bangla Sangam MN"/>
              </a:rPr>
              <a:t>Objetivo</a:t>
            </a:r>
            <a:r>
              <a:rPr lang="en-US" sz="1800" dirty="0" smtClean="0">
                <a:solidFill>
                  <a:srgbClr val="595959"/>
                </a:solidFill>
                <a:latin typeface="Bangla Sangam MN"/>
                <a:cs typeface="Bangla Sangam MN"/>
              </a:rPr>
              <a:t> de </a:t>
            </a:r>
            <a:r>
              <a:rPr lang="en-US" sz="1800" dirty="0" err="1" smtClean="0">
                <a:solidFill>
                  <a:srgbClr val="595959"/>
                </a:solidFill>
                <a:latin typeface="Bangla Sangam MN"/>
                <a:cs typeface="Bangla Sangam MN"/>
              </a:rPr>
              <a:t>poder</a:t>
            </a:r>
            <a:r>
              <a:rPr lang="en-US" sz="1800" dirty="0" smtClean="0">
                <a:solidFill>
                  <a:srgbClr val="595959"/>
                </a:solidFill>
                <a:latin typeface="Bangla Sangam MN"/>
                <a:cs typeface="Bangla Sangam MN"/>
              </a:rPr>
              <a:t> </a:t>
            </a:r>
            <a:r>
              <a:rPr lang="en-US" sz="1800" dirty="0" err="1" smtClean="0">
                <a:solidFill>
                  <a:srgbClr val="595959"/>
                </a:solidFill>
                <a:latin typeface="Bangla Sangam MN"/>
                <a:cs typeface="Bangla Sangam MN"/>
              </a:rPr>
              <a:t>gestionar</a:t>
            </a:r>
            <a:r>
              <a:rPr lang="en-US" sz="1800" dirty="0" smtClean="0">
                <a:solidFill>
                  <a:srgbClr val="595959"/>
                </a:solidFill>
                <a:latin typeface="Bangla Sangam MN"/>
                <a:cs typeface="Bangla Sangam MN"/>
              </a:rPr>
              <a:t> </a:t>
            </a:r>
            <a:r>
              <a:rPr lang="en-US" sz="1800" dirty="0" err="1" smtClean="0">
                <a:solidFill>
                  <a:srgbClr val="595959"/>
                </a:solidFill>
                <a:latin typeface="Bangla Sangam MN"/>
                <a:cs typeface="Bangla Sangam MN"/>
              </a:rPr>
              <a:t>departamentos</a:t>
            </a:r>
            <a:r>
              <a:rPr lang="en-US" sz="1800" dirty="0" smtClean="0">
                <a:solidFill>
                  <a:srgbClr val="595959"/>
                </a:solidFill>
                <a:latin typeface="Bangla Sangam MN"/>
                <a:cs typeface="Bangla Sangam MN"/>
              </a:rPr>
              <a:t> de </a:t>
            </a:r>
            <a:r>
              <a:rPr lang="en-US" sz="1800" dirty="0" err="1" smtClean="0">
                <a:solidFill>
                  <a:srgbClr val="595959"/>
                </a:solidFill>
                <a:latin typeface="Bangla Sangam MN"/>
                <a:cs typeface="Bangla Sangam MN"/>
              </a:rPr>
              <a:t>buscadores</a:t>
            </a:r>
            <a:endParaRPr lang="en-US" sz="1800" dirty="0" smtClean="0">
              <a:solidFill>
                <a:srgbClr val="595959"/>
              </a:solidFill>
              <a:latin typeface="Bangla Sangam MN"/>
              <a:cs typeface="Bangla Sangam MN"/>
            </a:endParaRPr>
          </a:p>
          <a:p>
            <a:endParaRPr lang="en-US" sz="1800" dirty="0">
              <a:solidFill>
                <a:srgbClr val="595959"/>
              </a:solidFill>
              <a:latin typeface="Bangla Sangam MN"/>
              <a:cs typeface="Bangla Sangam MN"/>
            </a:endParaRPr>
          </a:p>
          <a:p>
            <a:endParaRPr lang="en-US" sz="1800" dirty="0">
              <a:solidFill>
                <a:srgbClr val="595959"/>
              </a:solidFill>
              <a:latin typeface="Bangla Sangam MN"/>
              <a:cs typeface="Bangla Sangam MN"/>
            </a:endParaRPr>
          </a:p>
        </p:txBody>
      </p:sp>
      <p:sp>
        <p:nvSpPr>
          <p:cNvPr id="4" name="Text Placeholder 3"/>
          <p:cNvSpPr>
            <a:spLocks noGrp="1"/>
          </p:cNvSpPr>
          <p:nvPr>
            <p:ph type="body" sz="quarter" idx="3"/>
          </p:nvPr>
        </p:nvSpPr>
        <p:spPr>
          <a:xfrm>
            <a:off x="4645025" y="1535113"/>
            <a:ext cx="4041775" cy="508136"/>
          </a:xfrm>
        </p:spPr>
        <p:txBody>
          <a:bodyPr>
            <a:normAutofit/>
          </a:bodyPr>
          <a:lstStyle/>
          <a:p>
            <a:pPr algn="ctr"/>
            <a:r>
              <a:rPr lang="en-US" sz="2000" b="0" dirty="0" smtClean="0">
                <a:solidFill>
                  <a:schemeClr val="tx1">
                    <a:lumMod val="75000"/>
                    <a:lumOff val="25000"/>
                  </a:schemeClr>
                </a:solidFill>
                <a:latin typeface="Bangla Sangam MN"/>
                <a:cs typeface="Bangla Sangam MN"/>
              </a:rPr>
              <a:t>Master SEO</a:t>
            </a:r>
            <a:endParaRPr lang="en-US" sz="2000" b="0" dirty="0">
              <a:solidFill>
                <a:schemeClr val="tx1">
                  <a:lumMod val="75000"/>
                  <a:lumOff val="25000"/>
                </a:schemeClr>
              </a:solidFill>
              <a:latin typeface="Bangla Sangam MN"/>
              <a:cs typeface="Bangla Sangam MN"/>
            </a:endParaRPr>
          </a:p>
        </p:txBody>
      </p:sp>
      <p:sp>
        <p:nvSpPr>
          <p:cNvPr id="5" name="Content Placeholder 4"/>
          <p:cNvSpPr>
            <a:spLocks noGrp="1"/>
          </p:cNvSpPr>
          <p:nvPr>
            <p:ph sz="quarter" idx="4"/>
          </p:nvPr>
        </p:nvSpPr>
        <p:spPr>
          <a:xfrm>
            <a:off x="4645025" y="2244846"/>
            <a:ext cx="4041775" cy="3951288"/>
          </a:xfrm>
        </p:spPr>
        <p:txBody>
          <a:bodyPr vert="horz" lIns="91440" tIns="45720" rIns="91440" bIns="45720" rtlCol="0">
            <a:normAutofit/>
          </a:bodyPr>
          <a:lstStyle/>
          <a:p>
            <a:pPr marL="0" indent="0">
              <a:buNone/>
            </a:pPr>
            <a:endParaRPr lang="en-US" sz="1800" dirty="0">
              <a:solidFill>
                <a:srgbClr val="595959"/>
              </a:solidFill>
              <a:latin typeface="Bangla Sangam MN"/>
              <a:cs typeface="Bangla Sangam MN"/>
            </a:endParaRPr>
          </a:p>
          <a:p>
            <a:r>
              <a:rPr lang="en-US" sz="1800" dirty="0" err="1">
                <a:solidFill>
                  <a:srgbClr val="595959"/>
                </a:solidFill>
                <a:latin typeface="Bangla Sangam MN"/>
                <a:cs typeface="Bangla Sangam MN"/>
              </a:rPr>
              <a:t>Especialización</a:t>
            </a:r>
            <a:r>
              <a:rPr lang="en-US" sz="1800" dirty="0">
                <a:solidFill>
                  <a:srgbClr val="595959"/>
                </a:solidFill>
                <a:latin typeface="Bangla Sangam MN"/>
                <a:cs typeface="Bangla Sangam MN"/>
              </a:rPr>
              <a:t> en </a:t>
            </a:r>
            <a:r>
              <a:rPr lang="en-US" sz="1800" dirty="0" smtClean="0">
                <a:solidFill>
                  <a:srgbClr val="595959"/>
                </a:solidFill>
                <a:latin typeface="Bangla Sangam MN"/>
                <a:cs typeface="Bangla Sangam MN"/>
              </a:rPr>
              <a:t>SEO – </a:t>
            </a:r>
            <a:r>
              <a:rPr lang="en-US" sz="1800" dirty="0" err="1" smtClean="0">
                <a:solidFill>
                  <a:srgbClr val="595959"/>
                </a:solidFill>
                <a:latin typeface="Bangla Sangam MN"/>
                <a:cs typeface="Bangla Sangam MN"/>
              </a:rPr>
              <a:t>Optimización</a:t>
            </a:r>
            <a:r>
              <a:rPr lang="en-US" sz="1800" dirty="0" smtClean="0">
                <a:solidFill>
                  <a:srgbClr val="595959"/>
                </a:solidFill>
                <a:latin typeface="Bangla Sangam MN"/>
                <a:cs typeface="Bangla Sangam MN"/>
              </a:rPr>
              <a:t> </a:t>
            </a:r>
            <a:r>
              <a:rPr lang="en-US" sz="1800" dirty="0" err="1" smtClean="0">
                <a:solidFill>
                  <a:srgbClr val="595959"/>
                </a:solidFill>
                <a:latin typeface="Bangla Sangam MN"/>
                <a:cs typeface="Bangla Sangam MN"/>
              </a:rPr>
              <a:t>buscadores</a:t>
            </a:r>
            <a:endParaRPr lang="en-US" sz="1800" dirty="0" smtClean="0">
              <a:solidFill>
                <a:srgbClr val="595959"/>
              </a:solidFill>
              <a:latin typeface="Bangla Sangam MN"/>
              <a:cs typeface="Bangla Sangam MN"/>
            </a:endParaRPr>
          </a:p>
          <a:p>
            <a:pPr marL="0" indent="0">
              <a:buNone/>
            </a:pPr>
            <a:endParaRPr lang="en-US" sz="1800" dirty="0">
              <a:solidFill>
                <a:srgbClr val="595959"/>
              </a:solidFill>
              <a:latin typeface="Bangla Sangam MN"/>
              <a:cs typeface="Bangla Sangam MN"/>
            </a:endParaRPr>
          </a:p>
          <a:p>
            <a:r>
              <a:rPr lang="en-US" sz="1800" dirty="0" err="1">
                <a:solidFill>
                  <a:srgbClr val="595959"/>
                </a:solidFill>
                <a:latin typeface="Bangla Sangam MN"/>
                <a:cs typeface="Bangla Sangam MN"/>
              </a:rPr>
              <a:t>Visión</a:t>
            </a:r>
            <a:r>
              <a:rPr lang="en-US" sz="1800" dirty="0">
                <a:solidFill>
                  <a:srgbClr val="595959"/>
                </a:solidFill>
                <a:latin typeface="Bangla Sangam MN"/>
                <a:cs typeface="Bangla Sangam MN"/>
              </a:rPr>
              <a:t> </a:t>
            </a:r>
            <a:r>
              <a:rPr lang="en-US" sz="1800" dirty="0" err="1">
                <a:solidFill>
                  <a:srgbClr val="595959"/>
                </a:solidFill>
                <a:latin typeface="Bangla Sangam MN"/>
                <a:cs typeface="Bangla Sangam MN"/>
              </a:rPr>
              <a:t>sobre</a:t>
            </a:r>
            <a:r>
              <a:rPr lang="en-US" sz="1800" dirty="0">
                <a:solidFill>
                  <a:srgbClr val="595959"/>
                </a:solidFill>
                <a:latin typeface="Bangla Sangam MN"/>
                <a:cs typeface="Bangla Sangam MN"/>
              </a:rPr>
              <a:t> la </a:t>
            </a:r>
            <a:r>
              <a:rPr lang="en-US" sz="1800" dirty="0" err="1">
                <a:solidFill>
                  <a:srgbClr val="595959"/>
                </a:solidFill>
                <a:latin typeface="Bangla Sangam MN"/>
                <a:cs typeface="Bangla Sangam MN"/>
              </a:rPr>
              <a:t>consecución</a:t>
            </a:r>
            <a:r>
              <a:rPr lang="en-US" sz="1800" dirty="0">
                <a:solidFill>
                  <a:srgbClr val="595959"/>
                </a:solidFill>
                <a:latin typeface="Bangla Sangam MN"/>
                <a:cs typeface="Bangla Sangam MN"/>
              </a:rPr>
              <a:t> de </a:t>
            </a:r>
            <a:r>
              <a:rPr lang="en-US" sz="1800" dirty="0" err="1">
                <a:solidFill>
                  <a:srgbClr val="595959"/>
                </a:solidFill>
                <a:latin typeface="Bangla Sangam MN"/>
                <a:cs typeface="Bangla Sangam MN"/>
              </a:rPr>
              <a:t>tráfico</a:t>
            </a:r>
            <a:r>
              <a:rPr lang="en-US" sz="1800" dirty="0">
                <a:solidFill>
                  <a:srgbClr val="595959"/>
                </a:solidFill>
                <a:latin typeface="Bangla Sangam MN"/>
                <a:cs typeface="Bangla Sangam MN"/>
              </a:rPr>
              <a:t> </a:t>
            </a:r>
            <a:r>
              <a:rPr lang="en-US" sz="1800" dirty="0" err="1" smtClean="0">
                <a:solidFill>
                  <a:srgbClr val="595959"/>
                </a:solidFill>
                <a:latin typeface="Bangla Sangam MN"/>
                <a:cs typeface="Bangla Sangam MN"/>
              </a:rPr>
              <a:t>cualificado</a:t>
            </a:r>
            <a:r>
              <a:rPr lang="en-US" sz="1800" dirty="0" smtClean="0">
                <a:solidFill>
                  <a:srgbClr val="595959"/>
                </a:solidFill>
                <a:latin typeface="Bangla Sangam MN"/>
                <a:cs typeface="Bangla Sangam MN"/>
              </a:rPr>
              <a:t>.</a:t>
            </a:r>
          </a:p>
          <a:p>
            <a:endParaRPr lang="en-US" sz="1800" dirty="0">
              <a:solidFill>
                <a:srgbClr val="595959"/>
              </a:solidFill>
              <a:latin typeface="Bangla Sangam MN"/>
              <a:cs typeface="Bangla Sangam MN"/>
            </a:endParaRPr>
          </a:p>
          <a:p>
            <a:r>
              <a:rPr lang="en-US" sz="1800" dirty="0" err="1" smtClean="0">
                <a:solidFill>
                  <a:srgbClr val="595959"/>
                </a:solidFill>
                <a:latin typeface="Bangla Sangam MN"/>
                <a:cs typeface="Bangla Sangam MN"/>
              </a:rPr>
              <a:t>Objetivo</a:t>
            </a:r>
            <a:r>
              <a:rPr lang="en-US" sz="1800" dirty="0" smtClean="0">
                <a:solidFill>
                  <a:srgbClr val="595959"/>
                </a:solidFill>
                <a:latin typeface="Bangla Sangam MN"/>
                <a:cs typeface="Bangla Sangam MN"/>
              </a:rPr>
              <a:t> de </a:t>
            </a:r>
            <a:r>
              <a:rPr lang="en-US" sz="1800" dirty="0" err="1" smtClean="0">
                <a:solidFill>
                  <a:srgbClr val="595959"/>
                </a:solidFill>
                <a:latin typeface="Bangla Sangam MN"/>
                <a:cs typeface="Bangla Sangam MN"/>
              </a:rPr>
              <a:t>poder</a:t>
            </a:r>
            <a:r>
              <a:rPr lang="en-US" sz="1800" dirty="0" smtClean="0">
                <a:solidFill>
                  <a:srgbClr val="595959"/>
                </a:solidFill>
                <a:latin typeface="Bangla Sangam MN"/>
                <a:cs typeface="Bangla Sangam MN"/>
              </a:rPr>
              <a:t> </a:t>
            </a:r>
            <a:r>
              <a:rPr lang="en-US" sz="1800" dirty="0" err="1" smtClean="0">
                <a:solidFill>
                  <a:srgbClr val="595959"/>
                </a:solidFill>
                <a:latin typeface="Bangla Sangam MN"/>
                <a:cs typeface="Bangla Sangam MN"/>
              </a:rPr>
              <a:t>gestionar</a:t>
            </a:r>
            <a:r>
              <a:rPr lang="en-US" sz="1800" dirty="0" smtClean="0">
                <a:solidFill>
                  <a:srgbClr val="595959"/>
                </a:solidFill>
                <a:latin typeface="Bangla Sangam MN"/>
                <a:cs typeface="Bangla Sangam MN"/>
              </a:rPr>
              <a:t> </a:t>
            </a:r>
            <a:r>
              <a:rPr lang="en-US" sz="1800" dirty="0" err="1" smtClean="0">
                <a:solidFill>
                  <a:srgbClr val="595959"/>
                </a:solidFill>
                <a:latin typeface="Bangla Sangam MN"/>
                <a:cs typeface="Bangla Sangam MN"/>
              </a:rPr>
              <a:t>proyectos</a:t>
            </a:r>
            <a:r>
              <a:rPr lang="en-US" sz="1800" dirty="0" smtClean="0">
                <a:solidFill>
                  <a:srgbClr val="595959"/>
                </a:solidFill>
                <a:latin typeface="Bangla Sangam MN"/>
                <a:cs typeface="Bangla Sangam MN"/>
              </a:rPr>
              <a:t> y </a:t>
            </a:r>
            <a:r>
              <a:rPr lang="en-US" sz="1800" dirty="0" err="1" smtClean="0">
                <a:solidFill>
                  <a:srgbClr val="595959"/>
                </a:solidFill>
                <a:latin typeface="Bangla Sangam MN"/>
                <a:cs typeface="Bangla Sangam MN"/>
              </a:rPr>
              <a:t>equipos</a:t>
            </a:r>
            <a:r>
              <a:rPr lang="en-US" sz="1800" dirty="0" smtClean="0">
                <a:solidFill>
                  <a:srgbClr val="595959"/>
                </a:solidFill>
                <a:latin typeface="Bangla Sangam MN"/>
                <a:cs typeface="Bangla Sangam MN"/>
              </a:rPr>
              <a:t> SEO</a:t>
            </a:r>
            <a:endParaRPr lang="en-US" sz="1800" dirty="0">
              <a:solidFill>
                <a:srgbClr val="595959"/>
              </a:solidFill>
              <a:latin typeface="Bangla Sangam MN"/>
              <a:cs typeface="Bangla Sangam MN"/>
            </a:endParaRPr>
          </a:p>
        </p:txBody>
      </p:sp>
    </p:spTree>
    <p:extLst>
      <p:ext uri="{BB962C8B-B14F-4D97-AF65-F5344CB8AC3E}">
        <p14:creationId xmlns="" xmlns:p14="http://schemas.microsoft.com/office/powerpoint/2010/main" val="27711559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n 14"/>
          <p:cNvPicPr>
            <a:picLocks noChangeAspect="1"/>
          </p:cNvPicPr>
          <p:nvPr/>
        </p:nvPicPr>
        <p:blipFill>
          <a:blip r:embed="rId2"/>
          <a:stretch>
            <a:fillRect/>
          </a:stretch>
        </p:blipFill>
        <p:spPr>
          <a:xfrm>
            <a:off x="0" y="6598863"/>
            <a:ext cx="9144000" cy="256435"/>
          </a:xfrm>
          <a:prstGeom prst="rect">
            <a:avLst/>
          </a:prstGeom>
        </p:spPr>
      </p:pic>
      <p:pic>
        <p:nvPicPr>
          <p:cNvPr id="16" name="Imagen 15"/>
          <p:cNvPicPr>
            <a:picLocks noChangeAspect="1"/>
          </p:cNvPicPr>
          <p:nvPr/>
        </p:nvPicPr>
        <p:blipFill>
          <a:blip r:embed="rId3"/>
          <a:stretch>
            <a:fillRect/>
          </a:stretch>
        </p:blipFill>
        <p:spPr>
          <a:xfrm>
            <a:off x="175182" y="140912"/>
            <a:ext cx="1649609" cy="412402"/>
          </a:xfrm>
          <a:prstGeom prst="rect">
            <a:avLst/>
          </a:prstGeom>
        </p:spPr>
      </p:pic>
      <p:pic>
        <p:nvPicPr>
          <p:cNvPr id="17" name="Imagen 16"/>
          <p:cNvPicPr>
            <a:picLocks noChangeAspect="1"/>
          </p:cNvPicPr>
          <p:nvPr/>
        </p:nvPicPr>
        <p:blipFill>
          <a:blip r:embed="rId2"/>
          <a:stretch>
            <a:fillRect/>
          </a:stretch>
        </p:blipFill>
        <p:spPr>
          <a:xfrm flipV="1">
            <a:off x="2125950" y="111713"/>
            <a:ext cx="6776940" cy="173574"/>
          </a:xfrm>
          <a:prstGeom prst="rect">
            <a:avLst/>
          </a:prstGeom>
        </p:spPr>
      </p:pic>
      <p:sp>
        <p:nvSpPr>
          <p:cNvPr id="7" name="Título 1"/>
          <p:cNvSpPr>
            <a:spLocks noGrp="1"/>
          </p:cNvSpPr>
          <p:nvPr>
            <p:ph type="title"/>
          </p:nvPr>
        </p:nvSpPr>
        <p:spPr>
          <a:xfrm>
            <a:off x="457200" y="440310"/>
            <a:ext cx="8229600" cy="1143000"/>
          </a:xfrm>
        </p:spPr>
        <p:txBody>
          <a:bodyPr>
            <a:noAutofit/>
          </a:bodyPr>
          <a:lstStyle/>
          <a:p>
            <a:r>
              <a:rPr lang="es-ES" sz="2400" dirty="0" smtClean="0">
                <a:solidFill>
                  <a:srgbClr val="595959"/>
                </a:solidFill>
                <a:latin typeface="Bangla Sangam MN"/>
                <a:cs typeface="Bangla Sangam MN"/>
              </a:rPr>
              <a:t>Diferencias entre los destinatarios</a:t>
            </a:r>
            <a:endParaRPr lang="es-ES" sz="2400" dirty="0">
              <a:solidFill>
                <a:srgbClr val="595959"/>
              </a:solidFill>
              <a:latin typeface="Bangla Sangam MN"/>
              <a:cs typeface="Bangla Sangam MN"/>
            </a:endParaRPr>
          </a:p>
        </p:txBody>
      </p:sp>
      <p:sp>
        <p:nvSpPr>
          <p:cNvPr id="2" name="Text Placeholder 1"/>
          <p:cNvSpPr>
            <a:spLocks noGrp="1"/>
          </p:cNvSpPr>
          <p:nvPr>
            <p:ph type="body" idx="1"/>
          </p:nvPr>
        </p:nvSpPr>
        <p:spPr>
          <a:xfrm>
            <a:off x="457200" y="1535113"/>
            <a:ext cx="4040188" cy="508136"/>
          </a:xfrm>
        </p:spPr>
        <p:txBody>
          <a:bodyPr>
            <a:normAutofit/>
          </a:bodyPr>
          <a:lstStyle/>
          <a:p>
            <a:pPr algn="ctr"/>
            <a:r>
              <a:rPr lang="en-US" sz="2000" b="0" dirty="0" smtClean="0">
                <a:solidFill>
                  <a:srgbClr val="404040"/>
                </a:solidFill>
                <a:latin typeface="Bangla Sangam MN"/>
                <a:cs typeface="Bangla Sangam MN"/>
              </a:rPr>
              <a:t>Master en </a:t>
            </a:r>
            <a:r>
              <a:rPr lang="en-US" sz="2000" b="0" dirty="0" err="1" smtClean="0">
                <a:solidFill>
                  <a:srgbClr val="404040"/>
                </a:solidFill>
                <a:latin typeface="Bangla Sangam MN"/>
                <a:cs typeface="Bangla Sangam MN"/>
              </a:rPr>
              <a:t>Buscadores</a:t>
            </a:r>
            <a:endParaRPr lang="en-US" b="0" dirty="0">
              <a:solidFill>
                <a:srgbClr val="404040"/>
              </a:solidFill>
              <a:latin typeface="Bangla Sangam MN"/>
              <a:cs typeface="Bangla Sangam MN"/>
            </a:endParaRPr>
          </a:p>
        </p:txBody>
      </p:sp>
      <p:sp>
        <p:nvSpPr>
          <p:cNvPr id="3" name="Content Placeholder 2"/>
          <p:cNvSpPr>
            <a:spLocks noGrp="1"/>
          </p:cNvSpPr>
          <p:nvPr>
            <p:ph sz="half" idx="2"/>
          </p:nvPr>
        </p:nvSpPr>
        <p:spPr/>
        <p:txBody>
          <a:bodyPr>
            <a:normAutofit/>
          </a:bodyPr>
          <a:lstStyle/>
          <a:p>
            <a:endParaRPr lang="en-US" sz="1800" dirty="0" smtClean="0">
              <a:solidFill>
                <a:srgbClr val="595959"/>
              </a:solidFill>
              <a:latin typeface="Bangla Sangam MN"/>
              <a:cs typeface="Bangla Sangam MN"/>
            </a:endParaRPr>
          </a:p>
          <a:p>
            <a:r>
              <a:rPr lang="en-US" sz="1800" dirty="0" err="1" smtClean="0">
                <a:solidFill>
                  <a:srgbClr val="595959"/>
                </a:solidFill>
                <a:latin typeface="Bangla Sangam MN"/>
                <a:cs typeface="Bangla Sangam MN"/>
              </a:rPr>
              <a:t>Perfil</a:t>
            </a:r>
            <a:r>
              <a:rPr lang="en-US" sz="1800" dirty="0" smtClean="0">
                <a:solidFill>
                  <a:srgbClr val="595959"/>
                </a:solidFill>
                <a:latin typeface="Bangla Sangam MN"/>
                <a:cs typeface="Bangla Sangam MN"/>
              </a:rPr>
              <a:t> de </a:t>
            </a:r>
            <a:r>
              <a:rPr lang="en-US" sz="1800" dirty="0" err="1" smtClean="0">
                <a:solidFill>
                  <a:srgbClr val="595959"/>
                </a:solidFill>
                <a:latin typeface="Bangla Sangam MN"/>
                <a:cs typeface="Bangla Sangam MN"/>
              </a:rPr>
              <a:t>números</a:t>
            </a:r>
            <a:r>
              <a:rPr lang="en-US" sz="1800" dirty="0" smtClean="0">
                <a:solidFill>
                  <a:srgbClr val="595959"/>
                </a:solidFill>
                <a:latin typeface="Bangla Sangam MN"/>
                <a:cs typeface="Bangla Sangam MN"/>
              </a:rPr>
              <a:t>, </a:t>
            </a:r>
            <a:r>
              <a:rPr lang="en-US" sz="1800" dirty="0" err="1" smtClean="0">
                <a:solidFill>
                  <a:srgbClr val="595959"/>
                </a:solidFill>
                <a:latin typeface="Bangla Sangam MN"/>
                <a:cs typeface="Bangla Sangam MN"/>
              </a:rPr>
              <a:t>estratégico</a:t>
            </a:r>
            <a:r>
              <a:rPr lang="en-US" sz="1800" dirty="0" smtClean="0">
                <a:solidFill>
                  <a:srgbClr val="595959"/>
                </a:solidFill>
                <a:latin typeface="Bangla Sangam MN"/>
                <a:cs typeface="Bangla Sangam MN"/>
              </a:rPr>
              <a:t> y de </a:t>
            </a:r>
            <a:r>
              <a:rPr lang="en-US" sz="1800" dirty="0" err="1" smtClean="0">
                <a:solidFill>
                  <a:srgbClr val="595959"/>
                </a:solidFill>
                <a:latin typeface="Bangla Sangam MN"/>
                <a:cs typeface="Bangla Sangam MN"/>
              </a:rPr>
              <a:t>gestión</a:t>
            </a:r>
            <a:r>
              <a:rPr lang="en-US" sz="1800" dirty="0" smtClean="0">
                <a:solidFill>
                  <a:srgbClr val="595959"/>
                </a:solidFill>
                <a:latin typeface="Bangla Sangam MN"/>
                <a:cs typeface="Bangla Sangam MN"/>
              </a:rPr>
              <a:t> de </a:t>
            </a:r>
            <a:r>
              <a:rPr lang="en-US" sz="1800" dirty="0" err="1" smtClean="0">
                <a:solidFill>
                  <a:srgbClr val="595959"/>
                </a:solidFill>
                <a:latin typeface="Bangla Sangam MN"/>
                <a:cs typeface="Bangla Sangam MN"/>
              </a:rPr>
              <a:t>proyectos</a:t>
            </a:r>
            <a:r>
              <a:rPr lang="en-US" sz="1800" dirty="0" smtClean="0">
                <a:solidFill>
                  <a:srgbClr val="595959"/>
                </a:solidFill>
                <a:latin typeface="Bangla Sangam MN"/>
                <a:cs typeface="Bangla Sangam MN"/>
              </a:rPr>
              <a:t>.</a:t>
            </a:r>
          </a:p>
          <a:p>
            <a:endParaRPr lang="en-US" sz="1800" dirty="0">
              <a:solidFill>
                <a:srgbClr val="595959"/>
              </a:solidFill>
              <a:latin typeface="Bangla Sangam MN"/>
              <a:cs typeface="Bangla Sangam MN"/>
            </a:endParaRPr>
          </a:p>
          <a:p>
            <a:r>
              <a:rPr lang="en-US" sz="1800" dirty="0" err="1" smtClean="0">
                <a:solidFill>
                  <a:srgbClr val="595959"/>
                </a:solidFill>
                <a:latin typeface="Bangla Sangam MN"/>
                <a:cs typeface="Bangla Sangam MN"/>
              </a:rPr>
              <a:t>Consultores</a:t>
            </a:r>
            <a:r>
              <a:rPr lang="en-US" sz="1800" dirty="0" smtClean="0">
                <a:solidFill>
                  <a:srgbClr val="595959"/>
                </a:solidFill>
                <a:latin typeface="Bangla Sangam MN"/>
                <a:cs typeface="Bangla Sangam MN"/>
              </a:rPr>
              <a:t>, managers y </a:t>
            </a:r>
            <a:r>
              <a:rPr lang="en-US" sz="1800" dirty="0" err="1" smtClean="0">
                <a:solidFill>
                  <a:srgbClr val="595959"/>
                </a:solidFill>
                <a:latin typeface="Bangla Sangam MN"/>
                <a:cs typeface="Bangla Sangam MN"/>
              </a:rPr>
              <a:t>directivos</a:t>
            </a:r>
            <a:r>
              <a:rPr lang="en-US" sz="1800" dirty="0" smtClean="0">
                <a:solidFill>
                  <a:srgbClr val="595959"/>
                </a:solidFill>
                <a:latin typeface="Bangla Sangam MN"/>
                <a:cs typeface="Bangla Sangam MN"/>
              </a:rPr>
              <a:t>.</a:t>
            </a:r>
          </a:p>
          <a:p>
            <a:endParaRPr lang="en-US" sz="1800" dirty="0">
              <a:solidFill>
                <a:srgbClr val="595959"/>
              </a:solidFill>
              <a:latin typeface="Bangla Sangam MN"/>
              <a:cs typeface="Bangla Sangam MN"/>
            </a:endParaRPr>
          </a:p>
          <a:p>
            <a:r>
              <a:rPr lang="en-US" sz="1800" dirty="0" err="1" smtClean="0">
                <a:solidFill>
                  <a:srgbClr val="595959"/>
                </a:solidFill>
                <a:latin typeface="Bangla Sangam MN"/>
                <a:cs typeface="Bangla Sangam MN"/>
              </a:rPr>
              <a:t>Especialización</a:t>
            </a:r>
            <a:r>
              <a:rPr lang="en-US" sz="1800" dirty="0" smtClean="0">
                <a:solidFill>
                  <a:srgbClr val="595959"/>
                </a:solidFill>
                <a:latin typeface="Bangla Sangam MN"/>
                <a:cs typeface="Bangla Sangam MN"/>
              </a:rPr>
              <a:t> en </a:t>
            </a:r>
            <a:r>
              <a:rPr lang="en-US" sz="1800" dirty="0" err="1" smtClean="0">
                <a:solidFill>
                  <a:srgbClr val="595959"/>
                </a:solidFill>
                <a:latin typeface="Bangla Sangam MN"/>
                <a:cs typeface="Bangla Sangam MN"/>
              </a:rPr>
              <a:t>buscadores</a:t>
            </a:r>
            <a:r>
              <a:rPr lang="en-US" sz="1800" dirty="0" smtClean="0">
                <a:solidFill>
                  <a:srgbClr val="595959"/>
                </a:solidFill>
                <a:latin typeface="Bangla Sangam MN"/>
                <a:cs typeface="Bangla Sangam MN"/>
              </a:rPr>
              <a:t> </a:t>
            </a:r>
            <a:r>
              <a:rPr lang="en-US" sz="1800" dirty="0" err="1" smtClean="0">
                <a:solidFill>
                  <a:srgbClr val="595959"/>
                </a:solidFill>
                <a:latin typeface="Bangla Sangam MN"/>
                <a:cs typeface="Bangla Sangam MN"/>
              </a:rPr>
              <a:t>desde</a:t>
            </a:r>
            <a:r>
              <a:rPr lang="en-US" sz="1800" dirty="0" smtClean="0">
                <a:solidFill>
                  <a:srgbClr val="595959"/>
                </a:solidFill>
                <a:latin typeface="Bangla Sangam MN"/>
                <a:cs typeface="Bangla Sangam MN"/>
              </a:rPr>
              <a:t> un </a:t>
            </a:r>
            <a:r>
              <a:rPr lang="en-US" sz="1800" dirty="0" err="1" smtClean="0">
                <a:solidFill>
                  <a:srgbClr val="595959"/>
                </a:solidFill>
                <a:latin typeface="Bangla Sangam MN"/>
                <a:cs typeface="Bangla Sangam MN"/>
              </a:rPr>
              <a:t>punto</a:t>
            </a:r>
            <a:r>
              <a:rPr lang="en-US" sz="1800" dirty="0" smtClean="0">
                <a:solidFill>
                  <a:srgbClr val="595959"/>
                </a:solidFill>
                <a:latin typeface="Bangla Sangam MN"/>
                <a:cs typeface="Bangla Sangam MN"/>
              </a:rPr>
              <a:t> de vista de </a:t>
            </a:r>
            <a:r>
              <a:rPr lang="en-US" sz="1800" dirty="0" err="1" smtClean="0">
                <a:solidFill>
                  <a:srgbClr val="595959"/>
                </a:solidFill>
                <a:latin typeface="Bangla Sangam MN"/>
                <a:cs typeface="Bangla Sangam MN"/>
              </a:rPr>
              <a:t>análisis</a:t>
            </a:r>
            <a:r>
              <a:rPr lang="en-US" sz="1800" dirty="0" smtClean="0">
                <a:solidFill>
                  <a:srgbClr val="595959"/>
                </a:solidFill>
                <a:latin typeface="Bangla Sangam MN"/>
                <a:cs typeface="Bangla Sangam MN"/>
              </a:rPr>
              <a:t> de </a:t>
            </a:r>
            <a:r>
              <a:rPr lang="en-US" sz="1800" dirty="0" err="1" smtClean="0">
                <a:solidFill>
                  <a:srgbClr val="595959"/>
                </a:solidFill>
                <a:latin typeface="Bangla Sangam MN"/>
                <a:cs typeface="Bangla Sangam MN"/>
              </a:rPr>
              <a:t>rendimiento</a:t>
            </a:r>
            <a:r>
              <a:rPr lang="en-US" sz="1800" dirty="0" smtClean="0">
                <a:solidFill>
                  <a:srgbClr val="595959"/>
                </a:solidFill>
                <a:latin typeface="Bangla Sangam MN"/>
                <a:cs typeface="Bangla Sangam MN"/>
              </a:rPr>
              <a:t> e </a:t>
            </a:r>
            <a:r>
              <a:rPr lang="en-US" sz="1800" dirty="0" err="1" smtClean="0">
                <a:solidFill>
                  <a:srgbClr val="595959"/>
                </a:solidFill>
                <a:latin typeface="Bangla Sangam MN"/>
                <a:cs typeface="Bangla Sangam MN"/>
              </a:rPr>
              <a:t>inversiones</a:t>
            </a:r>
            <a:r>
              <a:rPr lang="en-US" sz="1800" dirty="0" smtClean="0">
                <a:solidFill>
                  <a:srgbClr val="595959"/>
                </a:solidFill>
                <a:latin typeface="Bangla Sangam MN"/>
                <a:cs typeface="Bangla Sangam MN"/>
              </a:rPr>
              <a:t> </a:t>
            </a:r>
            <a:r>
              <a:rPr lang="en-US" sz="1800" dirty="0" err="1" smtClean="0">
                <a:solidFill>
                  <a:srgbClr val="595959"/>
                </a:solidFill>
                <a:latin typeface="Bangla Sangam MN"/>
                <a:cs typeface="Bangla Sangam MN"/>
              </a:rPr>
              <a:t>económicas</a:t>
            </a:r>
            <a:r>
              <a:rPr lang="en-US" sz="1800" dirty="0" smtClean="0">
                <a:solidFill>
                  <a:srgbClr val="595959"/>
                </a:solidFill>
                <a:latin typeface="Bangla Sangam MN"/>
                <a:cs typeface="Bangla Sangam MN"/>
              </a:rPr>
              <a:t>.</a:t>
            </a:r>
          </a:p>
          <a:p>
            <a:endParaRPr lang="en-US" sz="1800" dirty="0">
              <a:solidFill>
                <a:srgbClr val="595959"/>
              </a:solidFill>
              <a:latin typeface="Bangla Sangam MN"/>
              <a:cs typeface="Bangla Sangam MN"/>
            </a:endParaRPr>
          </a:p>
          <a:p>
            <a:endParaRPr lang="en-US" sz="1800" dirty="0">
              <a:solidFill>
                <a:srgbClr val="595959"/>
              </a:solidFill>
              <a:latin typeface="Bangla Sangam MN"/>
              <a:cs typeface="Bangla Sangam MN"/>
            </a:endParaRPr>
          </a:p>
        </p:txBody>
      </p:sp>
      <p:sp>
        <p:nvSpPr>
          <p:cNvPr id="4" name="Text Placeholder 3"/>
          <p:cNvSpPr>
            <a:spLocks noGrp="1"/>
          </p:cNvSpPr>
          <p:nvPr>
            <p:ph type="body" sz="quarter" idx="3"/>
          </p:nvPr>
        </p:nvSpPr>
        <p:spPr>
          <a:xfrm>
            <a:off x="4645025" y="1535113"/>
            <a:ext cx="4041775" cy="508136"/>
          </a:xfrm>
        </p:spPr>
        <p:txBody>
          <a:bodyPr>
            <a:normAutofit/>
          </a:bodyPr>
          <a:lstStyle/>
          <a:p>
            <a:pPr algn="ctr"/>
            <a:r>
              <a:rPr lang="en-US" sz="2000" b="0" dirty="0" smtClean="0">
                <a:solidFill>
                  <a:schemeClr val="tx1">
                    <a:lumMod val="75000"/>
                    <a:lumOff val="25000"/>
                  </a:schemeClr>
                </a:solidFill>
                <a:latin typeface="Bangla Sangam MN"/>
                <a:cs typeface="Bangla Sangam MN"/>
              </a:rPr>
              <a:t>Master SEO</a:t>
            </a:r>
            <a:endParaRPr lang="en-US" sz="2000" b="0" dirty="0">
              <a:solidFill>
                <a:schemeClr val="tx1">
                  <a:lumMod val="75000"/>
                  <a:lumOff val="25000"/>
                </a:schemeClr>
              </a:solidFill>
              <a:latin typeface="Bangla Sangam MN"/>
              <a:cs typeface="Bangla Sangam MN"/>
            </a:endParaRPr>
          </a:p>
        </p:txBody>
      </p:sp>
      <p:sp>
        <p:nvSpPr>
          <p:cNvPr id="5" name="Content Placeholder 4"/>
          <p:cNvSpPr>
            <a:spLocks noGrp="1"/>
          </p:cNvSpPr>
          <p:nvPr>
            <p:ph sz="quarter" idx="4"/>
          </p:nvPr>
        </p:nvSpPr>
        <p:spPr/>
        <p:txBody>
          <a:bodyPr vert="horz" lIns="91440" tIns="45720" rIns="91440" bIns="45720" rtlCol="0">
            <a:normAutofit/>
          </a:bodyPr>
          <a:lstStyle/>
          <a:p>
            <a:pPr marL="0" indent="0">
              <a:buNone/>
            </a:pPr>
            <a:endParaRPr lang="en-US" sz="1800" dirty="0">
              <a:solidFill>
                <a:srgbClr val="595959"/>
              </a:solidFill>
              <a:latin typeface="Bangla Sangam MN"/>
              <a:cs typeface="Bangla Sangam MN"/>
            </a:endParaRPr>
          </a:p>
          <a:p>
            <a:r>
              <a:rPr lang="es-ES_tradnl" sz="1800" dirty="0" smtClean="0">
                <a:solidFill>
                  <a:srgbClr val="595959"/>
                </a:solidFill>
                <a:latin typeface="Bangla Sangam MN"/>
                <a:cs typeface="Bangla Sangam MN"/>
              </a:rPr>
              <a:t>Perfil de números, técnico y visión especializada en SEO </a:t>
            </a:r>
            <a:endParaRPr lang="en-US" sz="1800" dirty="0" smtClean="0">
              <a:solidFill>
                <a:srgbClr val="595959"/>
              </a:solidFill>
              <a:latin typeface="Bangla Sangam MN"/>
              <a:cs typeface="Bangla Sangam MN"/>
            </a:endParaRPr>
          </a:p>
          <a:p>
            <a:pPr marL="0" indent="0">
              <a:buNone/>
            </a:pPr>
            <a:endParaRPr lang="en-US" sz="1800" dirty="0">
              <a:solidFill>
                <a:srgbClr val="595959"/>
              </a:solidFill>
              <a:latin typeface="Bangla Sangam MN"/>
              <a:cs typeface="Bangla Sangam MN"/>
            </a:endParaRPr>
          </a:p>
          <a:p>
            <a:r>
              <a:rPr lang="en-US" sz="1800" dirty="0" err="1" smtClean="0">
                <a:solidFill>
                  <a:srgbClr val="595959"/>
                </a:solidFill>
                <a:latin typeface="Bangla Sangam MN"/>
                <a:cs typeface="Bangla Sangam MN"/>
              </a:rPr>
              <a:t>Consultores</a:t>
            </a:r>
            <a:r>
              <a:rPr lang="en-US" sz="1800" dirty="0" smtClean="0">
                <a:solidFill>
                  <a:srgbClr val="595959"/>
                </a:solidFill>
                <a:latin typeface="Bangla Sangam MN"/>
                <a:cs typeface="Bangla Sangam MN"/>
              </a:rPr>
              <a:t> y managers de </a:t>
            </a:r>
            <a:r>
              <a:rPr lang="en-US" sz="1800" dirty="0" err="1" smtClean="0">
                <a:solidFill>
                  <a:srgbClr val="595959"/>
                </a:solidFill>
                <a:latin typeface="Bangla Sangam MN"/>
                <a:cs typeface="Bangla Sangam MN"/>
              </a:rPr>
              <a:t>departamento</a:t>
            </a:r>
            <a:r>
              <a:rPr lang="en-US" sz="1800" dirty="0" smtClean="0">
                <a:solidFill>
                  <a:srgbClr val="595959"/>
                </a:solidFill>
                <a:latin typeface="Bangla Sangam MN"/>
                <a:cs typeface="Bangla Sangam MN"/>
              </a:rPr>
              <a:t> SEO</a:t>
            </a:r>
          </a:p>
          <a:p>
            <a:endParaRPr lang="en-US" sz="1800" dirty="0">
              <a:solidFill>
                <a:srgbClr val="595959"/>
              </a:solidFill>
              <a:latin typeface="Bangla Sangam MN"/>
              <a:cs typeface="Bangla Sangam MN"/>
            </a:endParaRPr>
          </a:p>
          <a:p>
            <a:r>
              <a:rPr lang="en-US" sz="1800" dirty="0" err="1" smtClean="0">
                <a:solidFill>
                  <a:srgbClr val="595959"/>
                </a:solidFill>
                <a:latin typeface="Bangla Sangam MN"/>
                <a:cs typeface="Bangla Sangam MN"/>
              </a:rPr>
              <a:t>Especialización</a:t>
            </a:r>
            <a:r>
              <a:rPr lang="en-US" sz="1800" dirty="0" smtClean="0">
                <a:solidFill>
                  <a:srgbClr val="595959"/>
                </a:solidFill>
                <a:latin typeface="Bangla Sangam MN"/>
                <a:cs typeface="Bangla Sangam MN"/>
              </a:rPr>
              <a:t> en </a:t>
            </a:r>
            <a:r>
              <a:rPr lang="en-US" sz="1800" dirty="0" err="1" smtClean="0">
                <a:solidFill>
                  <a:srgbClr val="595959"/>
                </a:solidFill>
                <a:latin typeface="Bangla Sangam MN"/>
                <a:cs typeface="Bangla Sangam MN"/>
              </a:rPr>
              <a:t>buscadores</a:t>
            </a:r>
            <a:r>
              <a:rPr lang="en-US" sz="1800" dirty="0" smtClean="0">
                <a:solidFill>
                  <a:srgbClr val="595959"/>
                </a:solidFill>
                <a:latin typeface="Bangla Sangam MN"/>
                <a:cs typeface="Bangla Sangam MN"/>
              </a:rPr>
              <a:t> </a:t>
            </a:r>
            <a:r>
              <a:rPr lang="en-US" sz="1800" dirty="0" err="1" smtClean="0">
                <a:solidFill>
                  <a:srgbClr val="595959"/>
                </a:solidFill>
                <a:latin typeface="Bangla Sangam MN"/>
                <a:cs typeface="Bangla Sangam MN"/>
              </a:rPr>
              <a:t>desde</a:t>
            </a:r>
            <a:r>
              <a:rPr lang="en-US" sz="1800" dirty="0" smtClean="0">
                <a:solidFill>
                  <a:srgbClr val="595959"/>
                </a:solidFill>
                <a:latin typeface="Bangla Sangam MN"/>
                <a:cs typeface="Bangla Sangam MN"/>
              </a:rPr>
              <a:t> un </a:t>
            </a:r>
            <a:r>
              <a:rPr lang="en-US" sz="1800" dirty="0" err="1" smtClean="0">
                <a:solidFill>
                  <a:srgbClr val="595959"/>
                </a:solidFill>
                <a:latin typeface="Bangla Sangam MN"/>
                <a:cs typeface="Bangla Sangam MN"/>
              </a:rPr>
              <a:t>punto</a:t>
            </a:r>
            <a:r>
              <a:rPr lang="en-US" sz="1800" dirty="0" smtClean="0">
                <a:solidFill>
                  <a:srgbClr val="595959"/>
                </a:solidFill>
                <a:latin typeface="Bangla Sangam MN"/>
                <a:cs typeface="Bangla Sangam MN"/>
              </a:rPr>
              <a:t> de vista de </a:t>
            </a:r>
            <a:r>
              <a:rPr lang="en-US" sz="1800" dirty="0" err="1" smtClean="0">
                <a:solidFill>
                  <a:srgbClr val="595959"/>
                </a:solidFill>
                <a:latin typeface="Bangla Sangam MN"/>
                <a:cs typeface="Bangla Sangam MN"/>
              </a:rPr>
              <a:t>tráfico</a:t>
            </a:r>
            <a:r>
              <a:rPr lang="en-US" sz="1800" dirty="0" smtClean="0">
                <a:solidFill>
                  <a:srgbClr val="595959"/>
                </a:solidFill>
                <a:latin typeface="Bangla Sangam MN"/>
                <a:cs typeface="Bangla Sangam MN"/>
              </a:rPr>
              <a:t> y </a:t>
            </a:r>
            <a:r>
              <a:rPr lang="en-US" sz="1800" dirty="0" err="1" smtClean="0">
                <a:solidFill>
                  <a:srgbClr val="595959"/>
                </a:solidFill>
                <a:latin typeface="Bangla Sangam MN"/>
                <a:cs typeface="Bangla Sangam MN"/>
              </a:rPr>
              <a:t>visbilidad</a:t>
            </a:r>
            <a:r>
              <a:rPr lang="en-US" sz="1800" dirty="0" smtClean="0">
                <a:solidFill>
                  <a:srgbClr val="595959"/>
                </a:solidFill>
                <a:latin typeface="Bangla Sangam MN"/>
                <a:cs typeface="Bangla Sangam MN"/>
              </a:rPr>
              <a:t>.</a:t>
            </a:r>
            <a:endParaRPr lang="en-US" sz="1800" dirty="0">
              <a:solidFill>
                <a:srgbClr val="595959"/>
              </a:solidFill>
              <a:latin typeface="Bangla Sangam MN"/>
              <a:cs typeface="Bangla Sangam MN"/>
            </a:endParaRPr>
          </a:p>
        </p:txBody>
      </p:sp>
    </p:spTree>
    <p:extLst>
      <p:ext uri="{BB962C8B-B14F-4D97-AF65-F5344CB8AC3E}">
        <p14:creationId xmlns="" xmlns:p14="http://schemas.microsoft.com/office/powerpoint/2010/main" val="10061765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n 14"/>
          <p:cNvPicPr>
            <a:picLocks noChangeAspect="1"/>
          </p:cNvPicPr>
          <p:nvPr/>
        </p:nvPicPr>
        <p:blipFill>
          <a:blip r:embed="rId2"/>
          <a:stretch>
            <a:fillRect/>
          </a:stretch>
        </p:blipFill>
        <p:spPr>
          <a:xfrm>
            <a:off x="0" y="6598863"/>
            <a:ext cx="9144000" cy="256435"/>
          </a:xfrm>
          <a:prstGeom prst="rect">
            <a:avLst/>
          </a:prstGeom>
        </p:spPr>
      </p:pic>
      <p:pic>
        <p:nvPicPr>
          <p:cNvPr id="16" name="Imagen 15"/>
          <p:cNvPicPr>
            <a:picLocks noChangeAspect="1"/>
          </p:cNvPicPr>
          <p:nvPr/>
        </p:nvPicPr>
        <p:blipFill>
          <a:blip r:embed="rId3"/>
          <a:stretch>
            <a:fillRect/>
          </a:stretch>
        </p:blipFill>
        <p:spPr>
          <a:xfrm>
            <a:off x="175182" y="140912"/>
            <a:ext cx="1649609" cy="412402"/>
          </a:xfrm>
          <a:prstGeom prst="rect">
            <a:avLst/>
          </a:prstGeom>
        </p:spPr>
      </p:pic>
      <p:pic>
        <p:nvPicPr>
          <p:cNvPr id="17" name="Imagen 16"/>
          <p:cNvPicPr>
            <a:picLocks noChangeAspect="1"/>
          </p:cNvPicPr>
          <p:nvPr/>
        </p:nvPicPr>
        <p:blipFill>
          <a:blip r:embed="rId2"/>
          <a:stretch>
            <a:fillRect/>
          </a:stretch>
        </p:blipFill>
        <p:spPr>
          <a:xfrm flipV="1">
            <a:off x="2125950" y="111713"/>
            <a:ext cx="6776940" cy="173574"/>
          </a:xfrm>
          <a:prstGeom prst="rect">
            <a:avLst/>
          </a:prstGeom>
        </p:spPr>
      </p:pic>
      <p:sp>
        <p:nvSpPr>
          <p:cNvPr id="7" name="Título 1"/>
          <p:cNvSpPr>
            <a:spLocks noGrp="1"/>
          </p:cNvSpPr>
          <p:nvPr>
            <p:ph type="title"/>
          </p:nvPr>
        </p:nvSpPr>
        <p:spPr>
          <a:xfrm>
            <a:off x="457201" y="2200149"/>
            <a:ext cx="8229600" cy="2024407"/>
          </a:xfrm>
        </p:spPr>
        <p:txBody>
          <a:bodyPr>
            <a:noAutofit/>
          </a:bodyPr>
          <a:lstStyle/>
          <a:p>
            <a:r>
              <a:rPr lang="es-ES" sz="3600" dirty="0" smtClean="0">
                <a:solidFill>
                  <a:srgbClr val="595959"/>
                </a:solidFill>
                <a:latin typeface="Bangla Sangam MN"/>
                <a:cs typeface="Bangla Sangam MN"/>
              </a:rPr>
              <a:t>Plan de estudios</a:t>
            </a:r>
            <a:endParaRPr lang="es-ES" sz="3600" dirty="0">
              <a:solidFill>
                <a:srgbClr val="595959"/>
              </a:solidFill>
              <a:latin typeface="Bangla Sangam MN"/>
              <a:cs typeface="Bangla Sangam MN"/>
            </a:endParaRPr>
          </a:p>
        </p:txBody>
      </p:sp>
    </p:spTree>
    <p:extLst>
      <p:ext uri="{BB962C8B-B14F-4D97-AF65-F5344CB8AC3E}">
        <p14:creationId xmlns="" xmlns:p14="http://schemas.microsoft.com/office/powerpoint/2010/main" val="35356294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n 14"/>
          <p:cNvPicPr>
            <a:picLocks noChangeAspect="1"/>
          </p:cNvPicPr>
          <p:nvPr/>
        </p:nvPicPr>
        <p:blipFill>
          <a:blip r:embed="rId2"/>
          <a:stretch>
            <a:fillRect/>
          </a:stretch>
        </p:blipFill>
        <p:spPr>
          <a:xfrm>
            <a:off x="0" y="6598863"/>
            <a:ext cx="9144000" cy="256435"/>
          </a:xfrm>
          <a:prstGeom prst="rect">
            <a:avLst/>
          </a:prstGeom>
        </p:spPr>
      </p:pic>
      <p:pic>
        <p:nvPicPr>
          <p:cNvPr id="16" name="Imagen 15"/>
          <p:cNvPicPr>
            <a:picLocks noChangeAspect="1"/>
          </p:cNvPicPr>
          <p:nvPr/>
        </p:nvPicPr>
        <p:blipFill>
          <a:blip r:embed="rId3"/>
          <a:stretch>
            <a:fillRect/>
          </a:stretch>
        </p:blipFill>
        <p:spPr>
          <a:xfrm>
            <a:off x="175182" y="140912"/>
            <a:ext cx="1649609" cy="412402"/>
          </a:xfrm>
          <a:prstGeom prst="rect">
            <a:avLst/>
          </a:prstGeom>
        </p:spPr>
      </p:pic>
      <p:pic>
        <p:nvPicPr>
          <p:cNvPr id="17" name="Imagen 16"/>
          <p:cNvPicPr>
            <a:picLocks noChangeAspect="1"/>
          </p:cNvPicPr>
          <p:nvPr/>
        </p:nvPicPr>
        <p:blipFill>
          <a:blip r:embed="rId2"/>
          <a:stretch>
            <a:fillRect/>
          </a:stretch>
        </p:blipFill>
        <p:spPr>
          <a:xfrm flipV="1">
            <a:off x="2125950" y="111713"/>
            <a:ext cx="6776940" cy="173574"/>
          </a:xfrm>
          <a:prstGeom prst="rect">
            <a:avLst/>
          </a:prstGeom>
        </p:spPr>
      </p:pic>
      <p:sp>
        <p:nvSpPr>
          <p:cNvPr id="6" name="Marcador de contenido 2"/>
          <p:cNvSpPr>
            <a:spLocks noGrp="1"/>
          </p:cNvSpPr>
          <p:nvPr>
            <p:ph idx="1"/>
          </p:nvPr>
        </p:nvSpPr>
        <p:spPr>
          <a:xfrm>
            <a:off x="457200" y="1940574"/>
            <a:ext cx="8229600" cy="4185590"/>
          </a:xfrm>
        </p:spPr>
        <p:txBody>
          <a:bodyPr>
            <a:normAutofit/>
          </a:bodyPr>
          <a:lstStyle/>
          <a:p>
            <a:pPr marL="0" indent="0">
              <a:buNone/>
            </a:pPr>
            <a:endParaRPr lang="es-ES" sz="1800" dirty="0" smtClean="0">
              <a:latin typeface="Bangla Sangam MN"/>
              <a:cs typeface="Bangla Sangam MN"/>
            </a:endParaRPr>
          </a:p>
          <a:p>
            <a:r>
              <a:rPr lang="es-ES" sz="1800" dirty="0" smtClean="0">
                <a:solidFill>
                  <a:schemeClr val="tx1">
                    <a:lumMod val="75000"/>
                    <a:lumOff val="25000"/>
                  </a:schemeClr>
                </a:solidFill>
                <a:latin typeface="Bangla Sangam MN"/>
                <a:cs typeface="Bangla Sangam MN"/>
              </a:rPr>
              <a:t>Situarse en el mercado de los buscadores</a:t>
            </a:r>
          </a:p>
          <a:p>
            <a:endParaRPr lang="es-ES" sz="1800" dirty="0">
              <a:solidFill>
                <a:schemeClr val="tx1">
                  <a:lumMod val="75000"/>
                  <a:lumOff val="25000"/>
                </a:schemeClr>
              </a:solidFill>
              <a:latin typeface="Bangla Sangam MN"/>
              <a:cs typeface="Bangla Sangam MN"/>
            </a:endParaRPr>
          </a:p>
          <a:p>
            <a:r>
              <a:rPr lang="es-ES" sz="1800" dirty="0" smtClean="0">
                <a:solidFill>
                  <a:schemeClr val="tx1">
                    <a:lumMod val="75000"/>
                    <a:lumOff val="25000"/>
                  </a:schemeClr>
                </a:solidFill>
                <a:latin typeface="Bangla Sangam MN"/>
                <a:cs typeface="Bangla Sangam MN"/>
              </a:rPr>
              <a:t>Historia y evolución de los buscadores</a:t>
            </a:r>
          </a:p>
          <a:p>
            <a:endParaRPr lang="es-ES" sz="1800" dirty="0">
              <a:solidFill>
                <a:schemeClr val="tx1">
                  <a:lumMod val="75000"/>
                  <a:lumOff val="25000"/>
                </a:schemeClr>
              </a:solidFill>
              <a:latin typeface="Bangla Sangam MN"/>
              <a:cs typeface="Bangla Sangam MN"/>
            </a:endParaRPr>
          </a:p>
          <a:p>
            <a:r>
              <a:rPr lang="es-ES" sz="1800" dirty="0" smtClean="0">
                <a:solidFill>
                  <a:schemeClr val="tx1">
                    <a:lumMod val="75000"/>
                    <a:lumOff val="25000"/>
                  </a:schemeClr>
                </a:solidFill>
                <a:latin typeface="Bangla Sangam MN"/>
                <a:cs typeface="Bangla Sangam MN"/>
              </a:rPr>
              <a:t>Entender la lógica de los buscadores y como se aplican a grandes rasgos las estrategias</a:t>
            </a:r>
          </a:p>
          <a:p>
            <a:endParaRPr lang="es-ES" sz="1800" dirty="0">
              <a:solidFill>
                <a:schemeClr val="tx1">
                  <a:lumMod val="75000"/>
                  <a:lumOff val="25000"/>
                </a:schemeClr>
              </a:solidFill>
              <a:latin typeface="Bangla Sangam MN"/>
              <a:cs typeface="Bangla Sangam MN"/>
            </a:endParaRPr>
          </a:p>
          <a:p>
            <a:r>
              <a:rPr lang="es-ES" sz="1800" dirty="0" smtClean="0">
                <a:solidFill>
                  <a:schemeClr val="tx1">
                    <a:lumMod val="75000"/>
                    <a:lumOff val="25000"/>
                  </a:schemeClr>
                </a:solidFill>
                <a:latin typeface="Bangla Sangam MN"/>
                <a:cs typeface="Bangla Sangam MN"/>
              </a:rPr>
              <a:t>Sentar unas bases solidas sobre los buscadores para poder empezar a trabajar el SEO y el SEM</a:t>
            </a:r>
          </a:p>
          <a:p>
            <a:pPr marL="0" indent="0">
              <a:buNone/>
            </a:pPr>
            <a:endParaRPr lang="es-ES" dirty="0" smtClean="0"/>
          </a:p>
          <a:p>
            <a:endParaRPr lang="es-ES" dirty="0"/>
          </a:p>
        </p:txBody>
      </p:sp>
      <p:sp>
        <p:nvSpPr>
          <p:cNvPr id="7" name="Título 1"/>
          <p:cNvSpPr>
            <a:spLocks noGrp="1"/>
          </p:cNvSpPr>
          <p:nvPr>
            <p:ph type="title"/>
          </p:nvPr>
        </p:nvSpPr>
        <p:spPr>
          <a:xfrm>
            <a:off x="457200" y="791964"/>
            <a:ext cx="8229600" cy="933753"/>
          </a:xfrm>
        </p:spPr>
        <p:txBody>
          <a:bodyPr>
            <a:noAutofit/>
          </a:bodyPr>
          <a:lstStyle/>
          <a:p>
            <a:r>
              <a:rPr lang="es-ES_tradnl" sz="2400" dirty="0" smtClean="0">
                <a:solidFill>
                  <a:srgbClr val="595959"/>
                </a:solidFill>
                <a:latin typeface="Bangla Sangam MN"/>
                <a:cs typeface="Bangla Sangam MN"/>
              </a:rPr>
              <a:t>Módulos de Introducción</a:t>
            </a:r>
            <a:endParaRPr lang="es-ES" sz="2400" dirty="0">
              <a:solidFill>
                <a:srgbClr val="595959"/>
              </a:solidFill>
              <a:latin typeface="Bangla Sangam MN"/>
              <a:cs typeface="Bangla Sangam MN"/>
            </a:endParaRPr>
          </a:p>
        </p:txBody>
      </p:sp>
    </p:spTree>
    <p:extLst>
      <p:ext uri="{BB962C8B-B14F-4D97-AF65-F5344CB8AC3E}">
        <p14:creationId xmlns="" xmlns:p14="http://schemas.microsoft.com/office/powerpoint/2010/main" val="391755715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3033</TotalTime>
  <Words>1020</Words>
  <Application>Microsoft Office PowerPoint</Application>
  <PresentationFormat>Presentación en pantalla (4:3)</PresentationFormat>
  <Paragraphs>170</Paragraphs>
  <Slides>19</Slides>
  <Notes>0</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Tema de Office</vt:lpstr>
      <vt:lpstr>Diapositiva 1</vt:lpstr>
      <vt:lpstr>Presentación y Objetivos</vt:lpstr>
      <vt:lpstr>Objetivos de los Master SEO y SEM</vt:lpstr>
      <vt:lpstr>Objetivos de Master en Buscadores</vt:lpstr>
      <vt:lpstr>Objetivos de Master SEO</vt:lpstr>
      <vt:lpstr>Diferencias entre los objetivos de los Masters</vt:lpstr>
      <vt:lpstr>Diferencias entre los destinatarios</vt:lpstr>
      <vt:lpstr>Plan de estudios</vt:lpstr>
      <vt:lpstr>Módulos de Introducción</vt:lpstr>
      <vt:lpstr>Módulos de Investigación de mercados</vt:lpstr>
      <vt:lpstr>Módulos de gestión básica </vt:lpstr>
      <vt:lpstr>Módulos de gestión avanzada</vt:lpstr>
      <vt:lpstr>Módulos de herramientas SEO y SEM</vt:lpstr>
      <vt:lpstr>Módulos de Google Analytics</vt:lpstr>
      <vt:lpstr>Módulos de alternativas a Google</vt:lpstr>
      <vt:lpstr>Diapositiva 16</vt:lpstr>
      <vt:lpstr>Diapositiva 17</vt:lpstr>
      <vt:lpstr>Diapositiva 18</vt:lpstr>
      <vt:lpstr>Diapositiva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Fernando</dc:creator>
  <cp:lastModifiedBy>irey</cp:lastModifiedBy>
  <cp:revision>389</cp:revision>
  <dcterms:created xsi:type="dcterms:W3CDTF">2014-03-20T12:29:50Z</dcterms:created>
  <dcterms:modified xsi:type="dcterms:W3CDTF">2015-10-23T08:07:49Z</dcterms:modified>
</cp:coreProperties>
</file>